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2"/>
  </p:notesMasterIdLst>
  <p:sldIdLst>
    <p:sldId id="257" r:id="rId3"/>
    <p:sldId id="256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0" r:id="rId52"/>
    <p:sldId id="311" r:id="rId53"/>
    <p:sldId id="309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3" r:id="rId105"/>
    <p:sldId id="362" r:id="rId106"/>
    <p:sldId id="364" r:id="rId107"/>
    <p:sldId id="365" r:id="rId108"/>
    <p:sldId id="366" r:id="rId109"/>
    <p:sldId id="370" r:id="rId110"/>
    <p:sldId id="367" r:id="rId111"/>
    <p:sldId id="368" r:id="rId112"/>
    <p:sldId id="369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7" r:id="rId138"/>
    <p:sldId id="396" r:id="rId139"/>
    <p:sldId id="395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6" r:id="rId157"/>
    <p:sldId id="417" r:id="rId158"/>
    <p:sldId id="418" r:id="rId159"/>
    <p:sldId id="414" r:id="rId160"/>
    <p:sldId id="260" r:id="rId1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0099FF"/>
    <a:srgbClr val="0066CC"/>
    <a:srgbClr val="33CCFF"/>
    <a:srgbClr val="66FFFF"/>
    <a:srgbClr val="D60093"/>
    <a:srgbClr val="CCFFFF"/>
    <a:srgbClr val="0099CC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08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403AB-59A2-4ECC-B60B-DBA8BFCC8BF7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962B0-914B-4393-BFC1-AF8A9DE8C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84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73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93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44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81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46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14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2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76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427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0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605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/>
              <a:t>2012-05-29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91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55776" y="2780928"/>
            <a:ext cx="6260232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dirty="0" smtClean="0">
                <a:solidFill>
                  <a:srgbClr val="33CC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C++ Programming</a:t>
            </a:r>
            <a:r>
              <a:rPr lang="en-US" altLang="ko-KR" sz="4000" b="1" dirty="0">
                <a:solidFill>
                  <a:srgbClr val="33CC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 </a:t>
            </a:r>
            <a:r>
              <a:rPr lang="en-US" altLang="ko-KR" sz="4000" b="1" dirty="0" smtClean="0">
                <a:solidFill>
                  <a:srgbClr val="33CC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Tutor</a:t>
            </a:r>
            <a:endParaRPr lang="ko-KR" altLang="en-US" sz="4000" dirty="0">
              <a:solidFill>
                <a:srgbClr val="33CCFF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27784" y="2852936"/>
            <a:ext cx="5900182" cy="432048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>
                    <a:lumMod val="95000"/>
                  </a:schemeClr>
                </a:solidFill>
              </a:rPr>
              <a:t>#8. </a:t>
            </a:r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</a:rPr>
              <a:t>클래스와 객체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771420" y="2112519"/>
            <a:ext cx="1349103" cy="702602"/>
            <a:chOff x="4716016" y="5877272"/>
            <a:chExt cx="1349103" cy="702602"/>
          </a:xfrm>
        </p:grpSpPr>
        <p:pic>
          <p:nvPicPr>
            <p:cNvPr id="10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5877272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534204" y="621054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70788" y="2534555"/>
            <a:ext cx="4402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멤버 변수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(Member Variables)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44944" y="3354598"/>
            <a:ext cx="56541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구조체에서 멤버라고 불리던 것이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클래스에서 멤버 변수에서 불리는 것 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클래스에는 멤버 함수도 있기 때문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838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9919" y="2564904"/>
            <a:ext cx="63642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함수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(Inline Function)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는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새로운 종류의 함수가 아니고 함수의 속성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멤버가 아닌 함수도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인라인이</a:t>
            </a:r>
            <a:r>
              <a:rPr lang="ko-KR" altLang="en-US" sz="2400" dirty="0" smtClean="0">
                <a:solidFill>
                  <a:schemeClr val="bg1"/>
                </a:solidFill>
              </a:rPr>
              <a:t> 될 수 있지만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여기서는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dirty="0" smtClean="0">
                <a:solidFill>
                  <a:schemeClr val="bg1"/>
                </a:solidFill>
              </a:rPr>
              <a:t> 멤버 함수를 기준으로 설명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235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1044" y="3140968"/>
            <a:ext cx="7301999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함수의 기본 개념은 함수를 호출하는 대신에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함수의 내용을 그대로 옮겨 놓는 것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642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8270" y="1801391"/>
            <a:ext cx="570746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//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dirty="0" smtClean="0">
                <a:solidFill>
                  <a:schemeClr val="bg1"/>
                </a:solidFill>
              </a:rPr>
              <a:t> 함수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inline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</a:t>
            </a:r>
            <a:r>
              <a:rPr lang="ko-KR" altLang="en-US" sz="2400" dirty="0" smtClean="0">
                <a:solidFill>
                  <a:schemeClr val="bg1"/>
                </a:solidFill>
              </a:rPr>
              <a:t>내가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인라인이라니</a:t>
            </a:r>
            <a:r>
              <a:rPr lang="en-US" altLang="ko-KR" sz="2400" dirty="0" smtClean="0">
                <a:solidFill>
                  <a:schemeClr val="bg1"/>
                </a:solidFill>
              </a:rPr>
              <a:t>!\n”;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dirty="0" smtClean="0">
                <a:solidFill>
                  <a:schemeClr val="bg1"/>
                </a:solidFill>
              </a:rPr>
              <a:t> 함수를 호출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7561" y="1946828"/>
            <a:ext cx="632897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 </a:t>
            </a:r>
            <a:r>
              <a:rPr lang="ko-KR" altLang="en-US" sz="2400" dirty="0" smtClean="0">
                <a:solidFill>
                  <a:schemeClr val="bg1"/>
                </a:solidFill>
              </a:rPr>
              <a:t>함수가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인라인인</a:t>
            </a:r>
            <a:r>
              <a:rPr lang="ko-KR" altLang="en-US" sz="2400" dirty="0" smtClean="0">
                <a:solidFill>
                  <a:schemeClr val="bg1"/>
                </a:solidFill>
              </a:rPr>
              <a:t> 경우에 컴퓨터는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main() </a:t>
            </a:r>
            <a:r>
              <a:rPr lang="ko-KR" altLang="en-US" sz="2400" dirty="0" smtClean="0">
                <a:solidFill>
                  <a:schemeClr val="bg1"/>
                </a:solidFill>
              </a:rPr>
              <a:t>함수를 다음과 같은 소스 코드로 인식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8270" y="3568948"/>
            <a:ext cx="5707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dirty="0" smtClean="0">
                <a:solidFill>
                  <a:schemeClr val="bg1"/>
                </a:solidFill>
              </a:rPr>
              <a:t> 함수를 호출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</a:rPr>
              <a:t> &lt;&lt; “</a:t>
            </a:r>
            <a:r>
              <a:rPr lang="ko-KR" altLang="en-US" sz="2400" dirty="0">
                <a:solidFill>
                  <a:schemeClr val="bg1"/>
                </a:solidFill>
              </a:rPr>
              <a:t>내가 </a:t>
            </a:r>
            <a:r>
              <a:rPr lang="ko-KR" altLang="en-US" sz="2400" dirty="0" err="1">
                <a:solidFill>
                  <a:schemeClr val="bg1"/>
                </a:solidFill>
              </a:rPr>
              <a:t>인라인이라니</a:t>
            </a:r>
            <a:r>
              <a:rPr lang="en-US" altLang="ko-KR" sz="2400" dirty="0">
                <a:solidFill>
                  <a:schemeClr val="bg1"/>
                </a:solidFill>
              </a:rPr>
              <a:t>!\n</a:t>
            </a:r>
            <a:r>
              <a:rPr lang="en-US" altLang="ko-KR" sz="2400" dirty="0" smtClean="0">
                <a:solidFill>
                  <a:schemeClr val="bg1"/>
                </a:solidFill>
              </a:rPr>
              <a:t>”;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199" y="2276872"/>
            <a:ext cx="7351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Q : </a:t>
            </a:r>
            <a:r>
              <a:rPr lang="ko-KR" altLang="en-US" sz="2400" dirty="0" smtClean="0">
                <a:solidFill>
                  <a:schemeClr val="bg1"/>
                </a:solidFill>
              </a:rPr>
              <a:t>함수의 내용을 그대로 옮기는 게 어디에 좋나요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3503" y="3087266"/>
            <a:ext cx="76771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A : </a:t>
            </a:r>
            <a:r>
              <a:rPr lang="ko-KR" altLang="en-US" sz="2400" dirty="0" smtClean="0">
                <a:solidFill>
                  <a:schemeClr val="bg1"/>
                </a:solidFill>
              </a:rPr>
              <a:t>일반적인 함수라면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실행의 흐름을 옮기는 작업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인자를 복사하는 과정에서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많은 부하</a:t>
            </a:r>
            <a:r>
              <a:rPr lang="en-US" altLang="ko-KR" sz="2400" dirty="0" smtClean="0">
                <a:solidFill>
                  <a:schemeClr val="bg1"/>
                </a:solidFill>
              </a:rPr>
              <a:t>(Overhead)</a:t>
            </a:r>
            <a:r>
              <a:rPr lang="ko-KR" altLang="en-US" sz="2400" dirty="0" smtClean="0">
                <a:solidFill>
                  <a:schemeClr val="bg1"/>
                </a:solidFill>
              </a:rPr>
              <a:t>가 발생하지</a:t>
            </a:r>
            <a:r>
              <a:rPr lang="ko-KR" altLang="en-US" sz="2400" dirty="0">
                <a:solidFill>
                  <a:schemeClr val="bg1"/>
                </a:solidFill>
              </a:rPr>
              <a:t>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함수를 사용하면 이런 작업들이 불필요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82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939" y="1376164"/>
            <a:ext cx="8496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Q :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올ㅋ</a:t>
            </a:r>
            <a:r>
              <a:rPr lang="en-US" altLang="ko-KR" sz="2400" dirty="0" smtClean="0">
                <a:solidFill>
                  <a:schemeClr val="bg1"/>
                </a:solidFill>
              </a:rPr>
              <a:t>! </a:t>
            </a:r>
            <a:r>
              <a:rPr lang="ko-KR" altLang="en-US" sz="2400" dirty="0" smtClean="0">
                <a:solidFill>
                  <a:schemeClr val="bg1"/>
                </a:solidFill>
              </a:rPr>
              <a:t>그러면 앞으로 모든 함수에 </a:t>
            </a:r>
            <a:r>
              <a:rPr lang="en-US" altLang="ko-KR" sz="2400" dirty="0" smtClean="0">
                <a:solidFill>
                  <a:schemeClr val="bg1"/>
                </a:solidFill>
              </a:rPr>
              <a:t>inline</a:t>
            </a:r>
            <a:r>
              <a:rPr lang="ko-KR" altLang="en-US" sz="2400" dirty="0" smtClean="0">
                <a:solidFill>
                  <a:schemeClr val="bg1"/>
                </a:solidFill>
              </a:rPr>
              <a:t>을 붙여야겠네요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9625" y="2215289"/>
            <a:ext cx="8404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A : </a:t>
            </a:r>
            <a:r>
              <a:rPr lang="ko-KR" altLang="en-US" sz="2400" dirty="0" smtClean="0">
                <a:solidFill>
                  <a:schemeClr val="bg1"/>
                </a:solidFill>
              </a:rPr>
              <a:t>천만에 말씀</a:t>
            </a:r>
            <a:r>
              <a:rPr lang="en-US" altLang="ko-KR" sz="2400" dirty="0" smtClean="0">
                <a:solidFill>
                  <a:schemeClr val="bg1"/>
                </a:solidFill>
              </a:rPr>
              <a:t>! </a:t>
            </a:r>
            <a:r>
              <a:rPr lang="ko-KR" altLang="en-US" sz="2400" dirty="0" smtClean="0">
                <a:solidFill>
                  <a:schemeClr val="bg1"/>
                </a:solidFill>
              </a:rPr>
              <a:t>부하를 줄일 수는 있지만 다른 단점이 존재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무엇이 단점일까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?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맞추면 보상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제공ㅋ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098" name="Picture 2" descr="http://www.onlifezone.com/files/attach/images/119/255/506/003/%EC%A7%A4%EB%B0%A95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69" y="3608412"/>
            <a:ext cx="19335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1105" y="1340768"/>
            <a:ext cx="5961888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우리가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함수로 만들고 싶다고 해서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항상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함수가 되는 것은 아니다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756" y="2636912"/>
            <a:ext cx="6766596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우리는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dirty="0" smtClean="0">
                <a:solidFill>
                  <a:schemeClr val="bg1"/>
                </a:solidFill>
              </a:rPr>
              <a:t> 함수를 만들고 싶다고 요청할 뿐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정말로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dirty="0" smtClean="0">
                <a:solidFill>
                  <a:schemeClr val="bg1"/>
                </a:solidFill>
              </a:rPr>
              <a:t> 함수로 만들지는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컴퓨터가 결정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0242" name="Picture 2" descr="http://thoth.kr/files/attach/images/6444/114/415/003/341511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735" y="4065612"/>
            <a:ext cx="2052638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2853" y="2200796"/>
            <a:ext cx="537839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함수를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인라인으로</a:t>
            </a:r>
            <a:r>
              <a:rPr lang="ko-KR" altLang="en-US" sz="2400" dirty="0" smtClean="0">
                <a:solidFill>
                  <a:schemeClr val="bg1"/>
                </a:solidFill>
              </a:rPr>
              <a:t> 만드는 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99502" y="3208908"/>
            <a:ext cx="5545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클래스의 내부에 정의한 멤버 함수들은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모두 자동으로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dirty="0" smtClean="0">
                <a:solidFill>
                  <a:schemeClr val="bg1"/>
                </a:solidFill>
              </a:rPr>
              <a:t> 함수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클래스의 외부에 정의한 멤버 함수는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함수의 정의 앞에 </a:t>
            </a:r>
            <a:r>
              <a:rPr lang="en-US" altLang="ko-KR" sz="2400" dirty="0" smtClean="0">
                <a:solidFill>
                  <a:schemeClr val="bg1"/>
                </a:solidFill>
              </a:rPr>
              <a:t>inline </a:t>
            </a:r>
            <a:r>
              <a:rPr lang="ko-KR" altLang="en-US" sz="2400" dirty="0" smtClean="0">
                <a:solidFill>
                  <a:schemeClr val="bg1"/>
                </a:solidFill>
              </a:rPr>
              <a:t>키워드를 추가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051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454" y="3501008"/>
            <a:ext cx="6667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일단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클래스의 내부에 정의한 멤버 함수들부터</a:t>
            </a:r>
            <a:r>
              <a:rPr lang="en-US" altLang="ko-KR" sz="2400" dirty="0">
                <a:solidFill>
                  <a:schemeClr val="bg1"/>
                </a:solidFill>
              </a:rPr>
              <a:t>!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9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0144" y="1794296"/>
            <a:ext cx="630371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Number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value)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if (value &lt; 0)            number =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else if (value &gt; 100)   number = 100;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else                        number = value;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4798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21225" y="2970095"/>
            <a:ext cx="4501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멤버 함수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(Member Functions)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1724" y="3790138"/>
            <a:ext cx="4820550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클래스의 멤버로써 존재하는 함수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0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9218" y="3501008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Number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 err="1" smtClean="0">
                <a:solidFill>
                  <a:schemeClr val="bg1"/>
                </a:solidFill>
              </a:rPr>
              <a:t>num.SetNumber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(84);</a:t>
            </a:r>
          </a:p>
          <a:p>
            <a:r>
              <a:rPr lang="en-US" altLang="ko-KR" sz="2400" dirty="0" err="1" smtClean="0">
                <a:solidFill>
                  <a:schemeClr val="bg1"/>
                </a:solidFill>
              </a:rPr>
              <a:t>num.SetNumber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(127);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6952" y="2708920"/>
            <a:ext cx="3990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우리가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보기엔 이렇겠지만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949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3453" y="1929021"/>
            <a:ext cx="647709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Number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//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num.SetNumber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(84);</a:t>
            </a:r>
          </a:p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temp1 = 84;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if (value &lt; 0)       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else </a:t>
            </a:r>
            <a:r>
              <a:rPr lang="en-US" altLang="ko-KR" sz="2400" dirty="0">
                <a:solidFill>
                  <a:schemeClr val="bg1"/>
                </a:solidFill>
              </a:rPr>
              <a:t>if (value &gt; 100)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100;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else                      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 = temp1;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//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num.SetNumber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(127);</a:t>
            </a:r>
          </a:p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temp2 = 127;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if </a:t>
            </a:r>
            <a:r>
              <a:rPr lang="en-US" altLang="ko-KR" sz="2400" dirty="0">
                <a:solidFill>
                  <a:schemeClr val="bg1"/>
                </a:solidFill>
              </a:rPr>
              <a:t>(value &lt; 0)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 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else </a:t>
            </a:r>
            <a:r>
              <a:rPr lang="en-US" altLang="ko-KR" sz="2400" dirty="0">
                <a:solidFill>
                  <a:schemeClr val="bg1"/>
                </a:solidFill>
              </a:rPr>
              <a:t>if (value &gt; 100)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100;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else                   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 = temp2;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4185" y="1196752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컴퓨터가 보기엔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19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0626" y="3501008"/>
            <a:ext cx="8622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이번에는 클래스의 외부에서 정의한 멤버 함수를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인라인으로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698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2113" y="1225327"/>
            <a:ext cx="619977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Number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value);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inline void Number::</a:t>
            </a:r>
            <a:r>
              <a:rPr lang="en-US" altLang="ko-KR" sz="2400" dirty="0" err="1">
                <a:solidFill>
                  <a:schemeClr val="bg1"/>
                </a:solidFill>
              </a:rPr>
              <a:t>SetNumber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</a:rPr>
              <a:t>int</a:t>
            </a:r>
            <a:r>
              <a:rPr lang="en-US" altLang="ko-KR" sz="2400" dirty="0">
                <a:solidFill>
                  <a:schemeClr val="bg1"/>
                </a:solidFill>
              </a:rPr>
              <a:t> value)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if (value &lt; 0)            number =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else if (value &gt; 100)   number = 100;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else                        number = value;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4642" y="2296648"/>
            <a:ext cx="349486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함수에도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ko-KR" altLang="en-US" sz="2400" dirty="0" smtClean="0">
                <a:solidFill>
                  <a:schemeClr val="bg1"/>
                </a:solidFill>
              </a:rPr>
              <a:t>가 있다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17" y="4510218"/>
            <a:ext cx="9073318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함수에 </a:t>
            </a:r>
            <a:r>
              <a:rPr lang="en-US" altLang="ko-KR" sz="2400" dirty="0" err="1">
                <a:solidFill>
                  <a:schemeClr val="bg1"/>
                </a:solidFill>
              </a:rPr>
              <a:t>Const</a:t>
            </a:r>
            <a:r>
              <a:rPr lang="ko-KR" altLang="en-US" sz="2400" dirty="0">
                <a:solidFill>
                  <a:schemeClr val="bg1"/>
                </a:solidFill>
              </a:rPr>
              <a:t> 속성을 부여하는 것은 어떤 의미를 가지고 있을까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4394" y="3028310"/>
            <a:ext cx="7175362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변수의 경우라면</a:t>
            </a:r>
            <a:r>
              <a:rPr lang="en-US" altLang="ko-KR" sz="2400" dirty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내용을 변경하지 못하게 하려고 </a:t>
            </a:r>
            <a:r>
              <a:rPr lang="en-US" altLang="ko-KR" sz="2400" dirty="0" err="1">
                <a:solidFill>
                  <a:schemeClr val="bg1"/>
                </a:solidFill>
              </a:rPr>
              <a:t>Const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속성을 부여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0675" y="1536406"/>
            <a:ext cx="346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함수의 자격 요건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6937" y="2133405"/>
            <a:ext cx="6170279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멤버 변수의 값을 변경하지 않는 멤버 함수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http://jjalbang.thoth.kr/files/attach/images/6444/750/288/005/52887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15" y="3060154"/>
            <a:ext cx="42767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2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08336" y="1934281"/>
            <a:ext cx="552747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함수를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ko-KR" altLang="en-US" sz="2400" dirty="0" smtClean="0">
                <a:solidFill>
                  <a:schemeClr val="bg1"/>
                </a:solidFill>
              </a:rPr>
              <a:t>로 만드는 것의 의미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0658" y="2654910"/>
            <a:ext cx="73228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다른 개발자가 </a:t>
            </a: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</a:rPr>
              <a:t>아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이 함수는 멤버 변수의 값을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변경하지 않는구나</a:t>
            </a:r>
            <a:r>
              <a:rPr lang="en-US" altLang="ko-KR" sz="2400" dirty="0" smtClean="0">
                <a:solidFill>
                  <a:schemeClr val="bg1"/>
                </a:solidFill>
              </a:rPr>
              <a:t>”</a:t>
            </a:r>
            <a:r>
              <a:rPr lang="ko-KR" altLang="en-US" sz="2400" dirty="0" smtClean="0">
                <a:solidFill>
                  <a:schemeClr val="bg1"/>
                </a:solidFill>
              </a:rPr>
              <a:t>라고 생각하게 만든다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실수로 멤버 변수의 값을 바꾸려고 하면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컴퓨터가 오류 메시지를 통해서 알려준다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en-US" altLang="ko-KR" sz="2400" b="1" u="sng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u="sng" dirty="0" smtClean="0">
                <a:solidFill>
                  <a:schemeClr val="bg1"/>
                </a:solidFill>
              </a:rPr>
              <a:t>객체</a:t>
            </a:r>
            <a:r>
              <a:rPr lang="ko-KR" altLang="en-US" sz="2400" dirty="0" smtClean="0">
                <a:solidFill>
                  <a:schemeClr val="bg1"/>
                </a:solidFill>
              </a:rPr>
              <a:t>를 사용해서 이 함수를 호출할 수 있다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47289" y="1704290"/>
            <a:ext cx="664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객체라는 것은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다음과 같이 정의한 객체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2297" y="2350621"/>
            <a:ext cx="35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Point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(100, 100);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8245" y="3573016"/>
            <a:ext cx="64876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기본 타입의 변수가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ko-KR" altLang="en-US" sz="2400" dirty="0" smtClean="0">
                <a:solidFill>
                  <a:schemeClr val="bg1"/>
                </a:solidFill>
              </a:rPr>
              <a:t>라면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그 변수의 값을 바꿀 수가 없다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객체가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ko-KR" altLang="en-US" sz="2400" dirty="0" smtClean="0">
                <a:solidFill>
                  <a:schemeClr val="bg1"/>
                </a:solidFill>
              </a:rPr>
              <a:t>인 경우에는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해당 객체의 멤버 변수의 값을 바꿀 수가 없다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2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811" y="1867054"/>
            <a:ext cx="8026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객체의 멤버 변수에 접근해서 값을 바꾸려고 하면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오류 메시지가 발생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변수의 값을 바꾸는 멤버 함수를 호출하는 경우에도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오류 메시지가 발생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8624" y="4532285"/>
            <a:ext cx="5666936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멤버 변수의 값을 바꾸지 않는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멤버 함수를 호출하는 것은 허용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438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8399" y="2492896"/>
            <a:ext cx="45272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CellPhone</a:t>
            </a:r>
            <a:r>
              <a:rPr lang="en-US" altLang="ko-KR" sz="2400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bell_mode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void Call(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quick_num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ShowRecentCall</a:t>
            </a:r>
            <a:r>
              <a:rPr lang="en-US" altLang="ko-KR" sz="2400" dirty="0" smtClean="0">
                <a:solidFill>
                  <a:schemeClr val="bg1"/>
                </a:solidFill>
              </a:rPr>
              <a:t>()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1611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12912" y="2780928"/>
            <a:ext cx="3918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접근 제어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(Access Control)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1002" y="3600971"/>
            <a:ext cx="7301999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클래스의 외부에서 멤버에 접근할 수 있는지를 설정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정보 은닉과 관련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206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2188" y="2307178"/>
            <a:ext cx="51796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void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CellPhone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myPhone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myPhone.bell_mode</a:t>
            </a:r>
            <a:r>
              <a:rPr lang="en-US" altLang="ko-KR" sz="2400" dirty="0" smtClean="0">
                <a:solidFill>
                  <a:schemeClr val="bg1"/>
                </a:solidFill>
              </a:rPr>
              <a:t> = 3;  // </a:t>
            </a:r>
            <a:r>
              <a:rPr lang="ko-KR" altLang="en-US" sz="2400" dirty="0" smtClean="0">
                <a:solidFill>
                  <a:schemeClr val="bg1"/>
                </a:solidFill>
              </a:rPr>
              <a:t>오류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myPhone.Call</a:t>
            </a:r>
            <a:r>
              <a:rPr lang="en-US" altLang="ko-KR" sz="2400" dirty="0" smtClean="0">
                <a:solidFill>
                  <a:schemeClr val="bg1"/>
                </a:solidFill>
              </a:rPr>
              <a:t>(1);          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smtClean="0">
                <a:solidFill>
                  <a:schemeClr val="bg1"/>
                </a:solidFill>
              </a:rPr>
              <a:t>오류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myPhone.ShowRecentCall</a:t>
            </a:r>
            <a:r>
              <a:rPr lang="en-US" altLang="ko-KR" sz="2400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2849" y="1484784"/>
            <a:ext cx="53783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Q : 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 함수의 오버로딩은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일반 함수의 오버로딩과 뭐가 달라요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A : </a:t>
            </a:r>
            <a:r>
              <a:rPr lang="ko-KR" altLang="en-US" sz="2400" dirty="0" smtClean="0">
                <a:solidFill>
                  <a:schemeClr val="bg1"/>
                </a:solidFill>
              </a:rPr>
              <a:t>다른 거 없는데요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</a:t>
            </a:r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1506" name="Picture 2" descr="http://thoth.kr/files/attach/images/6444/664/901/9016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781" y="3573016"/>
            <a:ext cx="3086531" cy="248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9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</a:t>
            </a:r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0144" y="1441351"/>
            <a:ext cx="630371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Number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Offset(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num_offset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Offset(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Number&amp;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value)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if (value &lt; 0)            number =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else if (value &gt; 100)   number = 100;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else                        number = value;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1804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</a:t>
            </a:r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3720" y="2564904"/>
            <a:ext cx="63965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void Number::Offset(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num_offset</a:t>
            </a:r>
            <a:r>
              <a:rPr lang="en-US" altLang="ko-KR" sz="2400" dirty="0" smtClean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(number +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num_offset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void Number::Offset(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Number&amp;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Offset(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5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</a:t>
            </a:r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배열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4983" y="1291981"/>
            <a:ext cx="699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일단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생성자를</a:t>
            </a:r>
            <a:r>
              <a:rPr lang="ko-KR" altLang="en-US" sz="2400" dirty="0" smtClean="0">
                <a:solidFill>
                  <a:schemeClr val="bg1"/>
                </a:solidFill>
              </a:rPr>
              <a:t> 고려하지 않고 객체의 배열을 생성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1356" y="2226344"/>
            <a:ext cx="564128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Number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Number() { number = 0; }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 : number(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 { 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void Print()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number &lt;&lt; “\n”;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875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</a:t>
            </a:r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배열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5606" y="2244928"/>
            <a:ext cx="40927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[3];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for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 = 0;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 &lt; 3;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++)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[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].Print();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20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</a:t>
            </a:r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배열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2377455"/>
            <a:ext cx="64484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98932" y="3961631"/>
            <a:ext cx="5346335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객체의 배열을 정의할 때 각 객체들은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디폴트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생성자로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초기화된다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5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</a:t>
            </a:r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배열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158" y="1291981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다른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생성자를</a:t>
            </a:r>
            <a:r>
              <a:rPr lang="ko-KR" altLang="en-US" sz="2400" dirty="0" smtClean="0">
                <a:solidFill>
                  <a:schemeClr val="bg1"/>
                </a:solidFill>
              </a:rPr>
              <a:t> 호출하게 만들고 싶다면 배열의 초기화를 사용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5606" y="2132856"/>
            <a:ext cx="409278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void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[3] =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Number(1),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Number(2),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Number(3)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for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 = 0;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 &lt; 3;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++)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[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].Print();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96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</a:t>
            </a:r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배열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916832"/>
            <a:ext cx="64484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 descr="http://thoth.kr/files/attach/images/6444/176/882/004/488217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4502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9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동적인 생성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1356" y="1262365"/>
            <a:ext cx="564128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Number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Number() { number = 0; }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 : number(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 {  }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Number&amp;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number =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num.number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void Print()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number &lt;&lt; “\n”;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751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49141" y="1772816"/>
            <a:ext cx="5445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클래스는 만들었는데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이거 어찌 써요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43" y="2594198"/>
            <a:ext cx="4140517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13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동적인 생성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6779" y="1159818"/>
            <a:ext cx="583044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void main()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Number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(72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Number</a:t>
            </a:r>
            <a:r>
              <a:rPr lang="en-US" altLang="ko-KR" sz="2400" dirty="0">
                <a:solidFill>
                  <a:schemeClr val="bg1"/>
                </a:solidFill>
              </a:rPr>
              <a:t>* num1 = new Number();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Number</a:t>
            </a:r>
            <a:r>
              <a:rPr lang="en-US" altLang="ko-KR" sz="2400" dirty="0">
                <a:solidFill>
                  <a:schemeClr val="bg1"/>
                </a:solidFill>
              </a:rPr>
              <a:t>* num2 = new Number(99);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Number</a:t>
            </a:r>
            <a:r>
              <a:rPr lang="en-US" altLang="ko-KR" sz="2400" dirty="0">
                <a:solidFill>
                  <a:schemeClr val="bg1"/>
                </a:solidFill>
              </a:rPr>
              <a:t>* num3 = new Number(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);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num1-</a:t>
            </a:r>
            <a:r>
              <a:rPr lang="en-US" altLang="ko-KR" sz="2400" dirty="0">
                <a:solidFill>
                  <a:schemeClr val="bg1"/>
                </a:solidFill>
              </a:rPr>
              <a:t>&gt;Print</a:t>
            </a:r>
            <a:r>
              <a:rPr lang="en-US" altLang="ko-KR" sz="2400" dirty="0" smtClean="0">
                <a:solidFill>
                  <a:schemeClr val="bg1"/>
                </a:solidFill>
              </a:rPr>
              <a:t>();  // (*p1).Print();</a:t>
            </a:r>
            <a:r>
              <a:rPr lang="ko-KR" altLang="en-US" sz="2400" dirty="0" smtClean="0">
                <a:solidFill>
                  <a:schemeClr val="bg1"/>
                </a:solidFill>
              </a:rPr>
              <a:t>와 동일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num2-</a:t>
            </a:r>
            <a:r>
              <a:rPr lang="en-US" altLang="ko-KR" sz="2400" dirty="0">
                <a:solidFill>
                  <a:schemeClr val="bg1"/>
                </a:solidFill>
              </a:rPr>
              <a:t>&gt;Print</a:t>
            </a:r>
            <a:r>
              <a:rPr lang="en-US" altLang="ko-KR" sz="2400" dirty="0" smtClean="0">
                <a:solidFill>
                  <a:schemeClr val="bg1"/>
                </a:solidFill>
              </a:rPr>
              <a:t>();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// </a:t>
            </a:r>
            <a:r>
              <a:rPr lang="en-US" altLang="ko-KR" sz="2400" dirty="0">
                <a:solidFill>
                  <a:schemeClr val="bg1"/>
                </a:solidFill>
              </a:rPr>
              <a:t>(*</a:t>
            </a:r>
            <a:r>
              <a:rPr lang="en-US" altLang="ko-KR" sz="2400" dirty="0" smtClean="0">
                <a:solidFill>
                  <a:schemeClr val="bg1"/>
                </a:solidFill>
              </a:rPr>
              <a:t>p2).</a:t>
            </a:r>
            <a:r>
              <a:rPr lang="en-US" altLang="ko-KR" sz="2400" dirty="0">
                <a:solidFill>
                  <a:schemeClr val="bg1"/>
                </a:solidFill>
              </a:rPr>
              <a:t>Print();</a:t>
            </a:r>
            <a:r>
              <a:rPr lang="ko-KR" altLang="en-US" sz="2400" dirty="0">
                <a:solidFill>
                  <a:schemeClr val="bg1"/>
                </a:solidFill>
              </a:rPr>
              <a:t>와 동일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num3-</a:t>
            </a:r>
            <a:r>
              <a:rPr lang="en-US" altLang="ko-KR" sz="2400" dirty="0">
                <a:solidFill>
                  <a:schemeClr val="bg1"/>
                </a:solidFill>
              </a:rPr>
              <a:t>&gt;Print</a:t>
            </a:r>
            <a:r>
              <a:rPr lang="en-US" altLang="ko-KR" sz="2400" dirty="0" smtClean="0">
                <a:solidFill>
                  <a:schemeClr val="bg1"/>
                </a:solidFill>
              </a:rPr>
              <a:t>();  </a:t>
            </a:r>
            <a:r>
              <a:rPr lang="en-US" altLang="ko-KR" sz="2400" dirty="0">
                <a:solidFill>
                  <a:schemeClr val="bg1"/>
                </a:solidFill>
              </a:rPr>
              <a:t>// (*</a:t>
            </a:r>
            <a:r>
              <a:rPr lang="en-US" altLang="ko-KR" sz="2400" dirty="0" smtClean="0">
                <a:solidFill>
                  <a:schemeClr val="bg1"/>
                </a:solidFill>
              </a:rPr>
              <a:t>p3).</a:t>
            </a:r>
            <a:r>
              <a:rPr lang="en-US" altLang="ko-KR" sz="2400" dirty="0">
                <a:solidFill>
                  <a:schemeClr val="bg1"/>
                </a:solidFill>
              </a:rPr>
              <a:t>Print();</a:t>
            </a:r>
            <a:r>
              <a:rPr lang="ko-KR" altLang="en-US" sz="2400" dirty="0">
                <a:solidFill>
                  <a:schemeClr val="bg1"/>
                </a:solidFill>
              </a:rPr>
              <a:t>와 동일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delete </a:t>
            </a:r>
            <a:r>
              <a:rPr lang="en-US" altLang="ko-KR" sz="2400" dirty="0">
                <a:solidFill>
                  <a:schemeClr val="bg1"/>
                </a:solidFill>
              </a:rPr>
              <a:t>num1;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delete </a:t>
            </a:r>
            <a:r>
              <a:rPr lang="en-US" altLang="ko-KR" sz="2400" dirty="0">
                <a:solidFill>
                  <a:schemeClr val="bg1"/>
                </a:solidFill>
              </a:rPr>
              <a:t>num2;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delete </a:t>
            </a:r>
            <a:r>
              <a:rPr lang="en-US" altLang="ko-KR" sz="2400" dirty="0">
                <a:solidFill>
                  <a:schemeClr val="bg1"/>
                </a:solidFill>
              </a:rPr>
              <a:t>num3;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num1 </a:t>
            </a:r>
            <a:r>
              <a:rPr lang="en-US" altLang="ko-KR" sz="2400" dirty="0">
                <a:solidFill>
                  <a:schemeClr val="bg1"/>
                </a:solidFill>
              </a:rPr>
              <a:t>= num2 = num3 =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28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동적인 생성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7371" y="2720007"/>
            <a:ext cx="5269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Q :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객체를 동적으로 생성할 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</a:rPr>
              <a:t>생성자와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소멸자는</a:t>
            </a:r>
            <a:r>
              <a:rPr lang="ko-KR" altLang="en-US" sz="2400" dirty="0" smtClean="0">
                <a:solidFill>
                  <a:schemeClr val="bg1"/>
                </a:solidFill>
              </a:rPr>
              <a:t> 언제 호출되나요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8215" y="4366845"/>
            <a:ext cx="522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A : </a:t>
            </a:r>
            <a:r>
              <a:rPr lang="ko-KR" altLang="en-US" sz="2400" dirty="0" smtClean="0">
                <a:solidFill>
                  <a:schemeClr val="bg1"/>
                </a:solidFill>
              </a:rPr>
              <a:t>정적으로 생성할 때랑 똑같아요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21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동적인 생성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8912" y="1918573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는 함정</a:t>
            </a:r>
            <a:r>
              <a:rPr lang="en-US" altLang="ko-KR" sz="2400" dirty="0" smtClean="0">
                <a:solidFill>
                  <a:schemeClr val="bg1"/>
                </a:solidFill>
              </a:rPr>
              <a:t>!!!</a:t>
            </a:r>
          </a:p>
        </p:txBody>
      </p:sp>
      <p:pic>
        <p:nvPicPr>
          <p:cNvPr id="33794" name="Picture 2" descr="http://blog.anizone.net/files/attach/images/1054709/432/841/003/%EB%B3%B4%EB%A6%AC%EC%8A%A4+%EC%98%88%ED%94%84%EB%84%A8+%ED%95%A8%EC%A0%95%EC%B9%B4%EB%93%9C+%EC%A7%A4%EB%B0%A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3140968"/>
            <a:ext cx="37147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동적인 생성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5440" y="1534140"/>
            <a:ext cx="8113118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생성자는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new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연산자를 사용해서 객체를 생성할 때 호출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소멸자는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delete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연산자를 사용해서 해제할 때 호출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0529" y="3046308"/>
            <a:ext cx="652294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void main()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Number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(72</a:t>
            </a:r>
            <a:r>
              <a:rPr lang="en-US" altLang="ko-KR" sz="2400" dirty="0" smtClean="0">
                <a:solidFill>
                  <a:schemeClr val="bg1"/>
                </a:solidFill>
              </a:rPr>
              <a:t>);  //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정적인 생성 </a:t>
            </a:r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err="1">
                <a:solidFill>
                  <a:schemeClr val="bg1"/>
                </a:solidFill>
              </a:rPr>
              <a:t>생성자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동적인 생성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Number</a:t>
            </a:r>
            <a:r>
              <a:rPr lang="en-US" altLang="ko-KR" sz="2400" dirty="0">
                <a:solidFill>
                  <a:schemeClr val="bg1"/>
                </a:solidFill>
              </a:rPr>
              <a:t>* </a:t>
            </a:r>
            <a:r>
              <a:rPr lang="en-US" altLang="ko-KR" sz="2400" dirty="0" smtClean="0">
                <a:solidFill>
                  <a:schemeClr val="bg1"/>
                </a:solidFill>
              </a:rPr>
              <a:t>num1 </a:t>
            </a:r>
            <a:r>
              <a:rPr lang="en-US" altLang="ko-KR" sz="2400" dirty="0">
                <a:solidFill>
                  <a:schemeClr val="bg1"/>
                </a:solidFill>
              </a:rPr>
              <a:t>= new Number(99</a:t>
            </a:r>
            <a:r>
              <a:rPr lang="en-US" altLang="ko-KR" sz="2400" dirty="0" smtClean="0">
                <a:solidFill>
                  <a:schemeClr val="bg1"/>
                </a:solidFill>
              </a:rPr>
              <a:t>);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delete </a:t>
            </a:r>
            <a:r>
              <a:rPr lang="en-US" altLang="ko-KR" sz="2400" dirty="0">
                <a:solidFill>
                  <a:schemeClr val="bg1"/>
                </a:solidFill>
              </a:rPr>
              <a:t>num1</a:t>
            </a:r>
            <a:r>
              <a:rPr lang="en-US" altLang="ko-KR" sz="2400" dirty="0" smtClean="0">
                <a:solidFill>
                  <a:schemeClr val="bg1"/>
                </a:solidFill>
              </a:rPr>
              <a:t>;  //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소멸자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동적인 생성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  // :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소멸자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정적인 생성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0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동적인 생성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0302" y="2564904"/>
            <a:ext cx="1643399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정리하면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22877"/>
              </p:ext>
            </p:extLst>
          </p:nvPr>
        </p:nvGraphicFramePr>
        <p:xfrm>
          <a:off x="432596" y="3499909"/>
          <a:ext cx="8064897" cy="136815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17525"/>
                <a:gridCol w="3395044"/>
                <a:gridCol w="2952328"/>
              </a:tblGrid>
              <a:tr h="45605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정적인 생성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동적인 생성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생성자의 호출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객체를 정의할 때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new </a:t>
                      </a:r>
                      <a:r>
                        <a:rPr lang="ko-KR" altLang="en-US" dirty="0" smtClean="0"/>
                        <a:t>연산자로 할당할 때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소멸자의 호출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객체를 정의한 함수가 끝날 때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delete </a:t>
                      </a:r>
                      <a:r>
                        <a:rPr lang="ko-KR" altLang="en-US" dirty="0" smtClean="0"/>
                        <a:t>연산자로 해제할 때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9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클래스에 넣을 수 있는 다른 것들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95288" y="2060848"/>
            <a:ext cx="3153428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</a:rPr>
              <a:t>열거체부터</a:t>
            </a:r>
            <a:r>
              <a:rPr lang="ko-KR" altLang="en-US" sz="2400" dirty="0" smtClean="0">
                <a:solidFill>
                  <a:schemeClr val="bg1"/>
                </a:solidFill>
              </a:rPr>
              <a:t> 알아봐요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1060" y="3212976"/>
            <a:ext cx="5961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클래스의 정의 안에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열거체를</a:t>
            </a:r>
            <a:r>
              <a:rPr lang="ko-KR" altLang="en-US" sz="2400" dirty="0" smtClean="0">
                <a:solidFill>
                  <a:schemeClr val="bg1"/>
                </a:solidFill>
              </a:rPr>
              <a:t> 넣는 것은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 밖에서 정의하는 것과 다르지 않다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8084" y="4870901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다만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7020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클래스에 넣을 수 있는 다른 것들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1623" y="1700808"/>
            <a:ext cx="7500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</a:rPr>
              <a:t>열거체의</a:t>
            </a:r>
            <a:r>
              <a:rPr lang="ko-KR" altLang="en-US" sz="2400" dirty="0" smtClean="0">
                <a:solidFill>
                  <a:schemeClr val="bg1"/>
                </a:solidFill>
              </a:rPr>
              <a:t> 심볼을 클래스의 외부에서 참조하고 싶다면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영역 지정 연산자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(::)</a:t>
            </a:r>
            <a:r>
              <a:rPr lang="ko-KR" altLang="en-US" sz="2400" dirty="0" smtClean="0">
                <a:solidFill>
                  <a:schemeClr val="bg1"/>
                </a:solidFill>
              </a:rPr>
              <a:t>를 사용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37890" name="Picture 2" descr="http://jjal.cyrush.com/img.php/00000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3312917"/>
            <a:ext cx="32194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클래스에 넣을 수 있는 다른 것들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040" y="1640989"/>
            <a:ext cx="78999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class Count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enum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{ MIN = 0, THREE = 3, EIGHT = 8, MAX = 10};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void </a:t>
            </a:r>
            <a:r>
              <a:rPr lang="en-US" altLang="ko-KR" sz="2400" dirty="0">
                <a:solidFill>
                  <a:schemeClr val="bg1"/>
                </a:solidFill>
              </a:rPr>
              <a:t>Print()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</a:rPr>
              <a:t> &lt;&lt;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 &lt;&lt; "\n";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}</a:t>
            </a:r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SetCount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count);</a:t>
            </a:r>
            <a:endParaRPr lang="ko-KR" altLang="en-US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1182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클래스에 넣을 수 있는 다른 것들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5906" y="1712997"/>
            <a:ext cx="565218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inline void Count::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SetCount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count)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if </a:t>
            </a:r>
            <a:r>
              <a:rPr lang="en-US" altLang="ko-KR" sz="2400" dirty="0">
                <a:solidFill>
                  <a:schemeClr val="bg1"/>
                </a:solidFill>
              </a:rPr>
              <a:t>(count &lt; MIN)       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 = MIN;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else </a:t>
            </a:r>
            <a:r>
              <a:rPr lang="en-US" altLang="ko-KR" sz="2400" dirty="0">
                <a:solidFill>
                  <a:schemeClr val="bg1"/>
                </a:solidFill>
              </a:rPr>
              <a:t>if (count &gt; MAX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 = MAX;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else         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     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 = count;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void </a:t>
            </a:r>
            <a:r>
              <a:rPr lang="en-US" altLang="ko-KR" sz="2400" dirty="0">
                <a:solidFill>
                  <a:schemeClr val="bg1"/>
                </a:solidFill>
              </a:rPr>
              <a:t>main()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Count </a:t>
            </a:r>
            <a:r>
              <a:rPr lang="en-US" altLang="ko-KR" sz="2400" dirty="0" err="1">
                <a:solidFill>
                  <a:schemeClr val="bg1"/>
                </a:solidFill>
              </a:rPr>
              <a:t>cnt</a:t>
            </a:r>
            <a:r>
              <a:rPr lang="en-US" altLang="ko-KR" sz="24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cnt.SetCount</a:t>
            </a:r>
            <a:r>
              <a:rPr lang="en-US" altLang="ko-KR" sz="2400" dirty="0" smtClean="0">
                <a:solidFill>
                  <a:schemeClr val="bg1"/>
                </a:solidFill>
              </a:rPr>
              <a:t>(Count</a:t>
            </a:r>
            <a:r>
              <a:rPr lang="en-US" altLang="ko-KR" sz="2400" dirty="0">
                <a:solidFill>
                  <a:schemeClr val="bg1"/>
                </a:solidFill>
              </a:rPr>
              <a:t>::EIGHT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6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클래스에 넣을 수 있는 다른 것들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0373" y="1565285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typedef</a:t>
            </a:r>
            <a:r>
              <a:rPr lang="ko-KR" altLang="en-US" sz="2400" dirty="0" smtClean="0">
                <a:solidFill>
                  <a:schemeClr val="bg1"/>
                </a:solidFill>
              </a:rPr>
              <a:t>도 다르지 않아요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45058" name="Picture 2" descr="http://pds10.egloos.com/pds/200903/22/97/b0091297_49c61b359eb6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6" y="2708920"/>
            <a:ext cx="35147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047913" y="2156445"/>
            <a:ext cx="5048177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객체를 생성해서 사용하면 되겠지</a:t>
            </a:r>
            <a:r>
              <a:rPr lang="en-US" altLang="ko-KR" sz="2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42" name="Picture 2" descr="http://postfiles10.naver.net/20110830_185/been0801_1314707940414EV66O_JPEG/%B1%D7%B7%B2%BD%CE%C7%D1%B5%A5.jpg?type=w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7" y="3164557"/>
            <a:ext cx="263842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37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클래스에 넣을 수 있는 다른 것들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040" y="1278285"/>
            <a:ext cx="789992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class Count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enum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{ MIN = 0, THREE = 3, EIGHT = 8, MAX = 10</a:t>
            </a:r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typedef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Count_Type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void </a:t>
            </a:r>
            <a:r>
              <a:rPr lang="en-US" altLang="ko-KR" sz="2400" dirty="0">
                <a:solidFill>
                  <a:schemeClr val="bg1"/>
                </a:solidFill>
              </a:rPr>
              <a:t>Print()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</a:rPr>
              <a:t> &lt;&lt;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 &lt;&lt; "\n";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}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SetCount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Count_Type</a:t>
            </a:r>
            <a:r>
              <a:rPr lang="en-US" altLang="ko-KR" sz="2400" dirty="0" smtClean="0">
                <a:solidFill>
                  <a:schemeClr val="bg1"/>
                </a:solidFill>
              </a:rPr>
              <a:t> count);</a:t>
            </a:r>
            <a:endParaRPr lang="ko-KR" altLang="en-US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Count_Type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558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클래스에 넣을 수 있는 다른 것들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465" y="1712997"/>
            <a:ext cx="71390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inline void Count::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SetCount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Count_Type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count)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if </a:t>
            </a:r>
            <a:r>
              <a:rPr lang="en-US" altLang="ko-KR" sz="2400" dirty="0">
                <a:solidFill>
                  <a:schemeClr val="bg1"/>
                </a:solidFill>
              </a:rPr>
              <a:t>(count &lt; MIN)       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 = MIN;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else </a:t>
            </a:r>
            <a:r>
              <a:rPr lang="en-US" altLang="ko-KR" sz="2400" dirty="0">
                <a:solidFill>
                  <a:schemeClr val="bg1"/>
                </a:solidFill>
              </a:rPr>
              <a:t>if (count &gt; MAX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 = MAX;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else         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      </a:t>
            </a:r>
            <a:r>
              <a:rPr lang="en-US" altLang="ko-KR" sz="2400" dirty="0" err="1">
                <a:solidFill>
                  <a:schemeClr val="bg1"/>
                </a:solidFill>
              </a:rPr>
              <a:t>num</a:t>
            </a:r>
            <a:r>
              <a:rPr lang="en-US" altLang="ko-KR" sz="2400" dirty="0">
                <a:solidFill>
                  <a:schemeClr val="bg1"/>
                </a:solidFill>
              </a:rPr>
              <a:t> = count;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void </a:t>
            </a:r>
            <a:r>
              <a:rPr lang="en-US" altLang="ko-KR" sz="2400" dirty="0">
                <a:solidFill>
                  <a:schemeClr val="bg1"/>
                </a:solidFill>
              </a:rPr>
              <a:t>main()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Count </a:t>
            </a:r>
            <a:r>
              <a:rPr lang="en-US" altLang="ko-KR" sz="2400" dirty="0" err="1">
                <a:solidFill>
                  <a:schemeClr val="bg1"/>
                </a:solidFill>
              </a:rPr>
              <a:t>cnt</a:t>
            </a:r>
            <a:r>
              <a:rPr lang="en-US" altLang="ko-KR" sz="24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cnt.SetCount</a:t>
            </a:r>
            <a:r>
              <a:rPr lang="en-US" altLang="ko-KR" sz="2400" dirty="0" smtClean="0">
                <a:solidFill>
                  <a:schemeClr val="bg1"/>
                </a:solidFill>
              </a:rPr>
              <a:t>(Count</a:t>
            </a:r>
            <a:r>
              <a:rPr lang="en-US" altLang="ko-KR" sz="2400" dirty="0">
                <a:solidFill>
                  <a:schemeClr val="bg1"/>
                </a:solidFill>
              </a:rPr>
              <a:t>::EIGHT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7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9033" y="1628800"/>
            <a:ext cx="5985934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함수에는 </a:t>
            </a:r>
            <a:r>
              <a:rPr lang="en-US" altLang="ko-KR" sz="2400" dirty="0" smtClean="0">
                <a:solidFill>
                  <a:schemeClr val="bg1"/>
                </a:solidFill>
              </a:rPr>
              <a:t>This </a:t>
            </a:r>
            <a:r>
              <a:rPr lang="ko-KR" altLang="en-US" sz="2400" dirty="0" smtClean="0">
                <a:solidFill>
                  <a:schemeClr val="bg1"/>
                </a:solidFill>
              </a:rPr>
              <a:t>포인터가 숨어 있지요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근데 이게 뭐죠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6082" name="Picture 2" descr="http://cfs5.tistory.com/upload_control/download.blog?fhandle=YmxvZzExMjIyNEBmczUudGlzdG9yeS5jb206L2F0dGFjaC8wLzA0MDAwMDAwMDAxNi5qcGc%3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190" y="3284944"/>
            <a:ext cx="2293620" cy="288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4060" y="1437690"/>
            <a:ext cx="5315879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This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포인터는 자기 자신을 가리킨다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663" y="2180481"/>
            <a:ext cx="8316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예를 들어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ko-KR" altLang="en-US" sz="2400" dirty="0" smtClean="0">
                <a:solidFill>
                  <a:schemeClr val="bg1"/>
                </a:solidFill>
              </a:rPr>
              <a:t>라는 객체를 사용해서 멤버 함수를 호출했다면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This </a:t>
            </a:r>
            <a:r>
              <a:rPr lang="ko-KR" altLang="en-US" sz="2400" dirty="0" smtClean="0">
                <a:solidFill>
                  <a:schemeClr val="bg1"/>
                </a:solidFill>
              </a:rPr>
              <a:t>포인터는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객체를 가리키게 된다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48130" name="Picture 2" descr="http://cfs8.tistory.com/image/23/tistory/2008/09/08/21/07/48c515724898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4" y="3670894"/>
            <a:ext cx="226695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9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0623" y="2564904"/>
            <a:ext cx="42027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WhoAmI</a:t>
            </a:r>
            <a:r>
              <a:rPr lang="en-US" altLang="ko-KR" sz="2400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id;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WhoAmI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id_arg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ShowYourSelf</a:t>
            </a:r>
            <a:r>
              <a:rPr lang="en-US" altLang="ko-KR" sz="2400" dirty="0" smtClean="0">
                <a:solidFill>
                  <a:schemeClr val="bg1"/>
                </a:solidFill>
              </a:rPr>
              <a:t>()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2741" y="2470244"/>
            <a:ext cx="53585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WhoAmI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WhoAmI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id_arg</a:t>
            </a:r>
            <a:r>
              <a:rPr lang="en-US" altLang="ko-KR" sz="2400" dirty="0" smtClean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id =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id_arg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WhoAmI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ShowYourSelf</a:t>
            </a:r>
            <a:r>
              <a:rPr lang="en-US" altLang="ko-KR" sz="2400" dirty="0" smtClean="0">
                <a:solidFill>
                  <a:schemeClr val="bg1"/>
                </a:solidFill>
              </a:rPr>
              <a:t>()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“(ID = “ &lt;&lt; id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&lt;&lt; “, this = “ &lt;&lt; this &lt;&lt; “)\n”;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54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8095" y="1873399"/>
            <a:ext cx="674780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void main()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WhoAmI</a:t>
            </a:r>
            <a:r>
              <a:rPr lang="en-US" altLang="ko-KR" sz="2400" dirty="0" smtClean="0">
                <a:solidFill>
                  <a:schemeClr val="bg1"/>
                </a:solidFill>
              </a:rPr>
              <a:t> obj1(1), obj2(2), obj3(3);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obj1.ShowYourSelf();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obj2.ShowYourSelf();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obj3.ShowYourSelf();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“&amp;obj1 = “ &lt;&lt; &amp;obj1 &lt;&lt; “\n”;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“&amp;obj2 = “ &lt;&lt; &amp;obj2 &lt;&lt; “\n”;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“&amp;obj3 = “ &lt;&lt; &amp;obj3 &lt;&lt; “\n”;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1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484784"/>
            <a:ext cx="64484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3933" y="3428231"/>
            <a:ext cx="299761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obj1.ShowYourSelf();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43963" y="3522090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WhoAmI</a:t>
            </a:r>
            <a:r>
              <a:rPr lang="en-US" altLang="ko-KR" sz="2400" dirty="0" smtClean="0">
                <a:solidFill>
                  <a:schemeClr val="bg1"/>
                </a:solidFill>
              </a:rPr>
              <a:t>*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this = &amp;obj1;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92741" y="4667652"/>
            <a:ext cx="53585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void </a:t>
            </a:r>
            <a:r>
              <a:rPr lang="en-US" altLang="ko-KR" sz="2400" dirty="0" err="1">
                <a:solidFill>
                  <a:schemeClr val="bg1"/>
                </a:solidFill>
              </a:rPr>
              <a:t>WhoAmI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ShowYourSelf</a:t>
            </a:r>
            <a:r>
              <a:rPr lang="en-US" altLang="ko-KR" sz="2400" dirty="0">
                <a:solidFill>
                  <a:schemeClr val="bg1"/>
                </a:solidFill>
              </a:rPr>
              <a:t>() </a:t>
            </a:r>
            <a:r>
              <a:rPr lang="en-US" altLang="ko-KR" sz="2400" dirty="0" err="1">
                <a:solidFill>
                  <a:schemeClr val="bg1"/>
                </a:solidFill>
              </a:rPr>
              <a:t>const</a:t>
            </a:r>
            <a:r>
              <a:rPr lang="en-US" altLang="ko-KR" sz="240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en-US" altLang="ko-KR" sz="2400" dirty="0" err="1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</a:rPr>
              <a:t> &lt;&lt; “(ID = “ &lt;&lt; id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   &lt;&lt; “, this = “ &lt;&lt; this &lt;&lt; “)\n”;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  <p:cxnSp>
        <p:nvCxnSpPr>
          <p:cNvPr id="8" name="꺾인 연결선 7"/>
          <p:cNvCxnSpPr>
            <a:stCxn id="14" idx="3"/>
            <a:endCxn id="15" idx="1"/>
          </p:cNvCxnSpPr>
          <p:nvPr/>
        </p:nvCxnSpPr>
        <p:spPr>
          <a:xfrm>
            <a:off x="3391548" y="3715714"/>
            <a:ext cx="1052415" cy="1295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5" idx="2"/>
            <a:endCxn id="16" idx="0"/>
          </p:cNvCxnSpPr>
          <p:nvPr/>
        </p:nvCxnSpPr>
        <p:spPr>
          <a:xfrm rot="5400000">
            <a:off x="5346485" y="3393936"/>
            <a:ext cx="499231" cy="20482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15896" y="3356866"/>
            <a:ext cx="100861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mtClean="0">
                <a:solidFill>
                  <a:schemeClr val="bg1"/>
                </a:solidFill>
              </a:rPr>
              <a:t>가상의 함수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5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9309" y="2034714"/>
            <a:ext cx="8685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This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포인터는 멤버 함수에만 있는 것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This </a:t>
            </a:r>
            <a:r>
              <a:rPr lang="ko-KR" altLang="en-US" sz="2400" dirty="0">
                <a:solidFill>
                  <a:schemeClr val="bg1"/>
                </a:solidFill>
              </a:rPr>
              <a:t>포인터는 멤버 함수를 소유한 객체를 가리키는 것이 </a:t>
            </a:r>
            <a:r>
              <a:rPr lang="ko-KR" altLang="en-US" sz="2400" dirty="0" smtClean="0">
                <a:solidFill>
                  <a:schemeClr val="bg1"/>
                </a:solidFill>
              </a:rPr>
              <a:t>임무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3955" y="3762906"/>
            <a:ext cx="91919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그런데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정적 멤버 함수는 객체의 소유가 아니기 때문에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This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포인터 없음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멤버가 아닌 함수에 </a:t>
            </a:r>
            <a:r>
              <a:rPr lang="en-US" altLang="ko-KR" sz="2400" dirty="0" smtClean="0">
                <a:solidFill>
                  <a:schemeClr val="bg1"/>
                </a:solidFill>
              </a:rPr>
              <a:t>This </a:t>
            </a:r>
            <a:r>
              <a:rPr lang="ko-KR" altLang="en-US" sz="2400" dirty="0" smtClean="0">
                <a:solidFill>
                  <a:schemeClr val="bg1"/>
                </a:solidFill>
              </a:rPr>
              <a:t>포인터가 없는 것도 같은 이유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1595" y="2326228"/>
            <a:ext cx="60008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Test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static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TestThis</a:t>
            </a:r>
            <a:r>
              <a:rPr lang="en-US" altLang="ko-KR" sz="2400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void Test::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TestThis</a:t>
            </a:r>
            <a:r>
              <a:rPr lang="en-US" altLang="ko-KR" sz="2400" dirty="0" smtClean="0">
                <a:solidFill>
                  <a:schemeClr val="bg1"/>
                </a:solidFill>
              </a:rPr>
              <a:t>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“this = “ &lt;&lt; this &lt;&lt; “\n”;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75028" y="3574757"/>
            <a:ext cx="5993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그런데 객체는 어떻게 생성하고 사용하죠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24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1412776"/>
            <a:ext cx="77628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1" name="Picture 5" descr="http://pds7.egloos.com/pds/200804/04/38/d0023638_47f6005a323e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571452"/>
            <a:ext cx="47625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2615" y="2593479"/>
            <a:ext cx="7718780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함수 안에서 정의한 변수나 매개변수의 이름이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변수와 동일한 경우에는 멤버 변수에 접근 불가능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176" y="3900436"/>
            <a:ext cx="840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하지만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this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포인터</a:t>
            </a:r>
            <a:r>
              <a:rPr lang="ko-KR" altLang="en-US" sz="2400" dirty="0" smtClean="0">
                <a:solidFill>
                  <a:schemeClr val="bg1"/>
                </a:solidFill>
              </a:rPr>
              <a:t>를 사용하면 이런 상황도 멤버 변수에 접근 가능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94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This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포인터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8067" y="1628800"/>
            <a:ext cx="25078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Test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Test(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id);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id;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Test::Test(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id)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this-&gt;id = id;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4283968" y="535173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05550" y="5813867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멤버 변수 </a:t>
            </a:r>
            <a:r>
              <a:rPr lang="en-US" altLang="ko-KR" sz="1200" dirty="0" smtClean="0">
                <a:solidFill>
                  <a:schemeClr val="bg1"/>
                </a:solidFill>
              </a:rPr>
              <a:t>id</a:t>
            </a:r>
            <a:r>
              <a:rPr lang="ko-KR" altLang="en-US" sz="1200" dirty="0" smtClean="0">
                <a:solidFill>
                  <a:schemeClr val="bg1"/>
                </a:solidFill>
              </a:rPr>
              <a:t>를 의미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364088" y="5351736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85670" y="5567760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매개 변수 </a:t>
            </a:r>
            <a:r>
              <a:rPr lang="en-US" altLang="ko-KR" sz="1200" dirty="0" smtClean="0">
                <a:solidFill>
                  <a:schemeClr val="bg1"/>
                </a:solidFill>
              </a:rPr>
              <a:t>id</a:t>
            </a:r>
            <a:r>
              <a:rPr lang="ko-KR" altLang="en-US" sz="1200" dirty="0" smtClean="0">
                <a:solidFill>
                  <a:schemeClr val="bg1"/>
                </a:solidFill>
              </a:rPr>
              <a:t>를 의미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25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주차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레포트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1340768"/>
            <a:ext cx="846837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얕은 복사</a:t>
            </a:r>
            <a:r>
              <a:rPr lang="en-US" altLang="ko-KR" dirty="0" smtClean="0">
                <a:solidFill>
                  <a:schemeClr val="bg1"/>
                </a:solidFill>
              </a:rPr>
              <a:t>(Shallow Copy)</a:t>
            </a:r>
            <a:r>
              <a:rPr lang="ko-KR" altLang="en-US" dirty="0" smtClean="0">
                <a:solidFill>
                  <a:schemeClr val="bg1"/>
                </a:solidFill>
              </a:rPr>
              <a:t>와 깊은 복사</a:t>
            </a:r>
            <a:r>
              <a:rPr lang="en-US" altLang="ko-KR" dirty="0" smtClean="0">
                <a:solidFill>
                  <a:schemeClr val="bg1"/>
                </a:solidFill>
              </a:rPr>
              <a:t>(Deep Copy)</a:t>
            </a:r>
            <a:r>
              <a:rPr lang="ko-KR" altLang="en-US" dirty="0" smtClean="0">
                <a:solidFill>
                  <a:schemeClr val="bg1"/>
                </a:solidFill>
              </a:rPr>
              <a:t>에 대해서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</a:rPr>
              <a:t>생성자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소멸자의 접근 권한을 </a:t>
            </a:r>
            <a:r>
              <a:rPr lang="en-US" altLang="ko-KR" dirty="0" smtClean="0">
                <a:solidFill>
                  <a:schemeClr val="bg1"/>
                </a:solidFill>
              </a:rPr>
              <a:t>private</a:t>
            </a:r>
            <a:r>
              <a:rPr lang="ko-KR" altLang="en-US" dirty="0" smtClean="0">
                <a:solidFill>
                  <a:schemeClr val="bg1"/>
                </a:solidFill>
              </a:rPr>
              <a:t>로 사용할 때는 언제일까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This </a:t>
            </a:r>
            <a:r>
              <a:rPr lang="ko-KR" altLang="en-US" dirty="0" smtClean="0">
                <a:solidFill>
                  <a:schemeClr val="bg1"/>
                </a:solidFill>
              </a:rPr>
              <a:t>포인터의 타입은 무엇일까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정말로 멤버 함수는 객체마다 있는 것일까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이에 대한 자신의 생각을 </a:t>
            </a:r>
            <a:r>
              <a:rPr lang="en-US" altLang="ko-KR" dirty="0" smtClean="0">
                <a:solidFill>
                  <a:schemeClr val="bg1"/>
                </a:solidFill>
              </a:rPr>
              <a:t>A4 </a:t>
            </a:r>
            <a:r>
              <a:rPr lang="ko-KR" altLang="en-US" dirty="0" smtClean="0">
                <a:solidFill>
                  <a:schemeClr val="bg1"/>
                </a:solidFill>
              </a:rPr>
              <a:t>종이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장 이내로 작성하여 다음주에 제출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가장 논리적인 답안을 한 학생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명에게 보상 제공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주차 숙제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1340768"/>
            <a:ext cx="8468370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당구공 클래스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class Ball {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public: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_x, _y;               // </a:t>
            </a:r>
            <a:r>
              <a:rPr lang="ko-KR" altLang="en-US" dirty="0" smtClean="0">
                <a:solidFill>
                  <a:schemeClr val="bg1"/>
                </a:solidFill>
              </a:rPr>
              <a:t>공의 위치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_radius;        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// </a:t>
            </a:r>
            <a:r>
              <a:rPr lang="ko-KR" altLang="en-US" dirty="0" smtClean="0">
                <a:solidFill>
                  <a:schemeClr val="bg1"/>
                </a:solidFill>
              </a:rPr>
              <a:t>공의 반지름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Ball(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x, 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y);       // </a:t>
            </a:r>
            <a:r>
              <a:rPr lang="ko-KR" altLang="en-US" dirty="0" smtClean="0">
                <a:solidFill>
                  <a:schemeClr val="bg1"/>
                </a:solidFill>
              </a:rPr>
              <a:t>기본 </a:t>
            </a:r>
            <a:r>
              <a:rPr lang="ko-KR" altLang="en-US" dirty="0" err="1" smtClean="0">
                <a:solidFill>
                  <a:schemeClr val="bg1"/>
                </a:solidFill>
              </a:rPr>
              <a:t>생성자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Ball(</a:t>
            </a:r>
            <a:r>
              <a:rPr lang="en-US" altLang="ko-KR" dirty="0" err="1" smtClean="0">
                <a:solidFill>
                  <a:schemeClr val="bg1"/>
                </a:solidFill>
              </a:rPr>
              <a:t>const</a:t>
            </a:r>
            <a:r>
              <a:rPr lang="en-US" altLang="ko-KR" dirty="0" smtClean="0">
                <a:solidFill>
                  <a:schemeClr val="bg1"/>
                </a:solidFill>
              </a:rPr>
              <a:t> Ball&amp; b); 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// </a:t>
            </a:r>
            <a:r>
              <a:rPr lang="ko-KR" altLang="en-US" dirty="0" smtClean="0">
                <a:solidFill>
                  <a:schemeClr val="bg1"/>
                </a:solidFill>
              </a:rPr>
              <a:t>복사 </a:t>
            </a:r>
            <a:r>
              <a:rPr lang="ko-KR" altLang="en-US" dirty="0" err="1" smtClean="0">
                <a:solidFill>
                  <a:schemeClr val="bg1"/>
                </a:solidFill>
              </a:rPr>
              <a:t>생성자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};</a:t>
            </a: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기본 </a:t>
            </a:r>
            <a:r>
              <a:rPr lang="ko-KR" altLang="en-US" dirty="0" err="1" smtClean="0">
                <a:solidFill>
                  <a:schemeClr val="bg1"/>
                </a:solidFill>
              </a:rPr>
              <a:t>생성자와</a:t>
            </a:r>
            <a:r>
              <a:rPr lang="ko-KR" altLang="en-US" dirty="0" smtClean="0">
                <a:solidFill>
                  <a:schemeClr val="bg1"/>
                </a:solidFill>
              </a:rPr>
              <a:t> 복사 </a:t>
            </a:r>
            <a:r>
              <a:rPr lang="ko-KR" altLang="en-US" dirty="0" err="1" smtClean="0">
                <a:solidFill>
                  <a:schemeClr val="bg1"/>
                </a:solidFill>
              </a:rPr>
              <a:t>생성자를</a:t>
            </a:r>
            <a:r>
              <a:rPr lang="ko-KR" altLang="en-US" dirty="0" smtClean="0">
                <a:solidFill>
                  <a:schemeClr val="bg1"/>
                </a:solidFill>
              </a:rPr>
              <a:t> 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당구공 클래스에 접근 권한 설정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외부에서 접근을 막아야 하는 멤버와 접근을 허용해야 하는 멤버 골라서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알맞은 접근 권한을 설정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주차 숙제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1340768"/>
            <a:ext cx="846837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당구공 클래스에 </a:t>
            </a:r>
            <a:r>
              <a:rPr lang="ko-KR" altLang="en-US" dirty="0" err="1" smtClean="0">
                <a:solidFill>
                  <a:schemeClr val="bg1"/>
                </a:solidFill>
              </a:rPr>
              <a:t>접근자</a:t>
            </a:r>
            <a:r>
              <a:rPr lang="ko-KR" altLang="en-US" dirty="0" smtClean="0">
                <a:solidFill>
                  <a:schemeClr val="bg1"/>
                </a:solidFill>
              </a:rPr>
              <a:t> 추가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당구공의 크기가 </a:t>
            </a:r>
            <a:r>
              <a:rPr lang="en-US" altLang="ko-KR" dirty="0" smtClean="0">
                <a:solidFill>
                  <a:schemeClr val="bg1"/>
                </a:solidFill>
              </a:rPr>
              <a:t>800 × 400</a:t>
            </a:r>
            <a:r>
              <a:rPr lang="ko-KR" altLang="en-US" dirty="0" smtClean="0">
                <a:solidFill>
                  <a:schemeClr val="bg1"/>
                </a:solidFill>
              </a:rPr>
              <a:t>인데 당구공의 위치가 </a:t>
            </a:r>
            <a:r>
              <a:rPr lang="en-US" altLang="ko-KR" dirty="0" smtClean="0">
                <a:solidFill>
                  <a:schemeClr val="bg1"/>
                </a:solidFill>
              </a:rPr>
              <a:t>(800, 400)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밖으로 나가는 경우 발생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당구공 클래스</a:t>
            </a:r>
            <a:r>
              <a:rPr lang="en-US" altLang="ko-KR" dirty="0" smtClean="0">
                <a:solidFill>
                  <a:schemeClr val="bg1"/>
                </a:solidFill>
              </a:rPr>
              <a:t>(Ball)</a:t>
            </a:r>
            <a:r>
              <a:rPr lang="ko-KR" altLang="en-US" dirty="0" smtClean="0">
                <a:solidFill>
                  <a:schemeClr val="bg1"/>
                </a:solidFill>
              </a:rPr>
              <a:t>에 </a:t>
            </a:r>
            <a:r>
              <a:rPr lang="ko-KR" altLang="en-US" dirty="0" err="1" smtClean="0">
                <a:solidFill>
                  <a:schemeClr val="bg1"/>
                </a:solidFill>
              </a:rPr>
              <a:t>접근자를</a:t>
            </a:r>
            <a:r>
              <a:rPr lang="ko-KR" altLang="en-US" dirty="0" smtClean="0">
                <a:solidFill>
                  <a:schemeClr val="bg1"/>
                </a:solidFill>
              </a:rPr>
              <a:t> 추가해서 </a:t>
            </a:r>
            <a:r>
              <a:rPr lang="en-US" altLang="ko-KR" dirty="0" smtClean="0">
                <a:solidFill>
                  <a:schemeClr val="bg1"/>
                </a:solidFill>
              </a:rPr>
              <a:t>_x, _y</a:t>
            </a:r>
            <a:r>
              <a:rPr lang="ko-KR" altLang="en-US" dirty="0" smtClean="0">
                <a:solidFill>
                  <a:schemeClr val="bg1"/>
                </a:solidFill>
              </a:rPr>
              <a:t>의 값이 </a:t>
            </a:r>
            <a:r>
              <a:rPr lang="en-US" altLang="ko-KR" dirty="0" smtClean="0">
                <a:solidFill>
                  <a:schemeClr val="bg1"/>
                </a:solidFill>
              </a:rPr>
              <a:t>(800, 400)</a:t>
            </a:r>
            <a:r>
              <a:rPr lang="ko-KR" altLang="en-US" dirty="0" smtClean="0">
                <a:solidFill>
                  <a:schemeClr val="bg1"/>
                </a:solidFill>
              </a:rPr>
              <a:t>을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넘어설 수 없도록 수정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당구공 클래스 최적화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게임에 사용하는 당구공의 크기는 모두 같음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_radius</a:t>
            </a:r>
            <a:r>
              <a:rPr lang="ko-KR" altLang="en-US" dirty="0" smtClean="0">
                <a:solidFill>
                  <a:schemeClr val="bg1"/>
                </a:solidFill>
              </a:rPr>
              <a:t>를 정적 멤버 변수로 고치기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당구공 </a:t>
            </a:r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</a:rPr>
              <a:t>개 생성하기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나란히 놓여져 있는 당구공 객체 </a:t>
            </a:r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</a:rPr>
              <a:t>개를 배열에 보관하는 코드를 작성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59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주차 숙제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1340768"/>
            <a:ext cx="846837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Color </a:t>
            </a:r>
            <a:r>
              <a:rPr lang="ko-KR" altLang="en-US" dirty="0" smtClean="0">
                <a:solidFill>
                  <a:schemeClr val="bg1"/>
                </a:solidFill>
              </a:rPr>
              <a:t>클래스 스스로 만들기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색상의 정보를 보관하고 </a:t>
            </a:r>
            <a:r>
              <a:rPr lang="en-US" altLang="ko-KR" dirty="0" smtClean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요소를 개별적으로 변경하는 것도 가능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개의 파일이 주어짐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Color </a:t>
            </a:r>
            <a:r>
              <a:rPr lang="ko-KR" altLang="en-US" dirty="0" smtClean="0">
                <a:solidFill>
                  <a:schemeClr val="bg1"/>
                </a:solidFill>
              </a:rPr>
              <a:t>클래스의 정의를 포함하고 있는 </a:t>
            </a:r>
            <a:r>
              <a:rPr lang="en-US" altLang="ko-KR" dirty="0" err="1" smtClean="0">
                <a:solidFill>
                  <a:schemeClr val="bg1"/>
                </a:solidFill>
              </a:rPr>
              <a:t>Color.h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파일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Color </a:t>
            </a:r>
            <a:r>
              <a:rPr lang="ko-KR" altLang="en-US" dirty="0" smtClean="0">
                <a:solidFill>
                  <a:schemeClr val="bg1"/>
                </a:solidFill>
              </a:rPr>
              <a:t>클래스의 사용하는 방법을 보여주는 </a:t>
            </a:r>
            <a:r>
              <a:rPr lang="en-US" altLang="ko-KR" dirty="0" smtClean="0">
                <a:solidFill>
                  <a:schemeClr val="bg1"/>
                </a:solidFill>
              </a:rPr>
              <a:t>Example.cpp </a:t>
            </a:r>
            <a:r>
              <a:rPr lang="ko-KR" altLang="en-US" dirty="0" smtClean="0">
                <a:solidFill>
                  <a:schemeClr val="bg1"/>
                </a:solidFill>
              </a:rPr>
              <a:t>파일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두 파일을 참조해서 </a:t>
            </a:r>
            <a:r>
              <a:rPr lang="en-US" altLang="ko-KR" dirty="0" smtClean="0">
                <a:solidFill>
                  <a:schemeClr val="bg1"/>
                </a:solidFill>
              </a:rPr>
              <a:t>Color.cpp </a:t>
            </a:r>
            <a:r>
              <a:rPr lang="ko-KR" altLang="en-US" dirty="0" smtClean="0">
                <a:solidFill>
                  <a:schemeClr val="bg1"/>
                </a:solidFill>
              </a:rPr>
              <a:t>파일을 완성하는 것이 여러분의 몫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두 파일은 </a:t>
            </a:r>
            <a:r>
              <a:rPr lang="en-US" altLang="ko-KR" dirty="0" smtClean="0">
                <a:solidFill>
                  <a:schemeClr val="bg1"/>
                </a:solidFill>
              </a:rPr>
              <a:t>C++ </a:t>
            </a:r>
            <a:r>
              <a:rPr lang="ko-KR" altLang="en-US" dirty="0" err="1" smtClean="0">
                <a:solidFill>
                  <a:schemeClr val="bg1"/>
                </a:solidFill>
              </a:rPr>
              <a:t>튜터</a:t>
            </a:r>
            <a:r>
              <a:rPr lang="ko-KR" altLang="en-US" dirty="0" smtClean="0">
                <a:solidFill>
                  <a:schemeClr val="bg1"/>
                </a:solidFill>
              </a:rPr>
              <a:t> 클럽에 업로드 예정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06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주차 숙제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http://pds15.egloos.com/pds/200911/28/08/c0012108_4b1090f4e84e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93" y="1480145"/>
            <a:ext cx="4443413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주차 수업 안내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1340768"/>
            <a:ext cx="84683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상속과 포함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포함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왜 포함을 사용해야 할까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객체를 멤버로 갖는 클래스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상속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문서 저장 클래스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HTML </a:t>
            </a:r>
            <a:r>
              <a:rPr lang="ko-KR" altLang="en-US" dirty="0" smtClean="0">
                <a:solidFill>
                  <a:schemeClr val="bg1"/>
                </a:solidFill>
              </a:rPr>
              <a:t>문서 저장 클래스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클래스간의 </a:t>
            </a:r>
            <a:r>
              <a:rPr lang="ko-KR" altLang="en-US" dirty="0" err="1" smtClean="0">
                <a:solidFill>
                  <a:schemeClr val="bg1"/>
                </a:solidFill>
              </a:rPr>
              <a:t>형변환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접근 제어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다중 상속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8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6CC"/>
            </a:gs>
            <a:gs pos="100000">
              <a:srgbClr val="0099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511660" y="1698930"/>
            <a:ext cx="6120680" cy="3460140"/>
            <a:chOff x="1547664" y="1772816"/>
            <a:chExt cx="6120680" cy="3460140"/>
          </a:xfrm>
        </p:grpSpPr>
        <p:sp>
          <p:nvSpPr>
            <p:cNvPr id="8" name="TextBox 7"/>
            <p:cNvSpPr txBox="1"/>
            <p:nvPr/>
          </p:nvSpPr>
          <p:spPr>
            <a:xfrm>
              <a:off x="1547664" y="4217293"/>
              <a:ext cx="6120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spc="-150" dirty="0" smtClean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12700" stA="20000" endPos="60000" dir="5400000" sy="-100000" algn="bl" rotWithShape="0"/>
                  </a:effectLst>
                </a:rPr>
                <a:t>THANK YOU!</a:t>
              </a:r>
              <a:endParaRPr lang="ko-KR" altLang="en-US" sz="6000" b="1" spc="-15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12700" stA="20000" endPos="60000" dir="5400000" sy="-100000" algn="bl" rotWithShape="0"/>
                </a:effectLst>
              </a:endParaRPr>
            </a:p>
          </p:txBody>
        </p:sp>
        <p:pic>
          <p:nvPicPr>
            <p:cNvPr id="1026" name="Picture 2" descr="http://postfiles16.naver.net/20111209_31/jay_arbour_1323362092085KtJpF_JPEG/waste_time.jpg?type=w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829" y="1772816"/>
              <a:ext cx="5086350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205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62425" y="1441351"/>
            <a:ext cx="321915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객체를 생성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Point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ko-KR" altLang="en-US" sz="2400" dirty="0" smtClean="0">
                <a:solidFill>
                  <a:schemeClr val="bg1"/>
                </a:solidFill>
              </a:rPr>
              <a:t>를 초기화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pt.x</a:t>
            </a:r>
            <a:r>
              <a:rPr lang="en-US" altLang="ko-KR" sz="2400" dirty="0" smtClean="0">
                <a:solidFill>
                  <a:schemeClr val="bg1"/>
                </a:solidFill>
              </a:rPr>
              <a:t> = 100;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pt.y</a:t>
            </a:r>
            <a:r>
              <a:rPr lang="en-US" altLang="ko-KR" sz="2400" dirty="0" smtClean="0">
                <a:solidFill>
                  <a:schemeClr val="bg1"/>
                </a:solidFill>
              </a:rPr>
              <a:t> = 200;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ko-KR" altLang="en-US" sz="2400" dirty="0" smtClean="0">
                <a:solidFill>
                  <a:schemeClr val="bg1"/>
                </a:solidFill>
              </a:rPr>
              <a:t>의 내용을 출력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pt.Print</a:t>
            </a:r>
            <a:r>
              <a:rPr lang="en-US" altLang="ko-KR" sz="2400" dirty="0" smtClean="0">
                <a:solidFill>
                  <a:schemeClr val="bg1"/>
                </a:solidFill>
              </a:rPr>
              <a:t>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72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28300" y="3212976"/>
            <a:ext cx="5487400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근데요</a:t>
            </a:r>
            <a:r>
              <a:rPr lang="en-US" altLang="ko-KR" sz="2400" dirty="0" smtClean="0">
                <a:solidFill>
                  <a:schemeClr val="bg1"/>
                </a:solidFill>
              </a:rPr>
              <a:t>… </a:t>
            </a:r>
            <a:r>
              <a:rPr lang="ko-KR" altLang="en-US" sz="2400" dirty="0" smtClean="0">
                <a:solidFill>
                  <a:schemeClr val="bg1"/>
                </a:solidFill>
              </a:rPr>
              <a:t>제가 생각해 봤는데요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일반 함수랑 멤버 함수랑 뭐가 다르죠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9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9953" y="1856977"/>
            <a:ext cx="8004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멤버 함수는 기본적으로 일반 함수랑 같아요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오버로드도 할 수 있고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디폴트 인자도 사용할 수 있고</a:t>
            </a:r>
            <a:r>
              <a:rPr lang="en-US" altLang="ko-KR" sz="2400" dirty="0" smtClean="0">
                <a:solidFill>
                  <a:schemeClr val="bg1"/>
                </a:solidFill>
              </a:rPr>
              <a:t>…)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410" name="Picture 2" descr="http://postfiles3.naver.net/20110830_242/been0801_1314707710866NhNH9_JPEG/%BB%E7%B1%E2%C4%A1%C1%F6%B8%B6.jpg?type=w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081113"/>
            <a:ext cx="38481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3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83294" y="2060848"/>
            <a:ext cx="6577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다만 클래스의 멤버라서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이런 차이점이 있어요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1314" y="2852936"/>
            <a:ext cx="74013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멤버 함수를 호출하기 위해서는 객체의 이름을 명시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멤버 함수 안에서는 객체의 이름을 명시하지 않고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멤버 변수에 접근 가능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멤버 함수 안에서는 외부에서 접근을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거부한 멤버에도 접근 가능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370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 fontScale="90000"/>
          </a:bodyPr>
          <a:lstStyle/>
          <a:p>
            <a:pPr algn="l"/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주차 수업 안내</a:t>
            </a:r>
            <a:endParaRPr lang="ko-KR" altLang="en-US" sz="22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3528" y="1340768"/>
            <a:ext cx="8468370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클래스와 객체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클래스와 객체의 기본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클래스의 정의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객체의 생성과 사용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</a:rPr>
              <a:t>생성자와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소멸자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접근 제어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정적 멤버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클래스와 객체 자세히 살펴보기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멤버 함수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객체의 배열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객체의 동적인 생성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클래스에 넣을 수 있는 다른 것들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This </a:t>
            </a:r>
            <a:r>
              <a:rPr lang="ko-KR" altLang="en-US" dirty="0" smtClean="0">
                <a:solidFill>
                  <a:schemeClr val="bg1"/>
                </a:solidFill>
              </a:rPr>
              <a:t>포인터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23380" y="1378012"/>
            <a:ext cx="64972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저는 더러우면 생활을 못해서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 안도 깨끗하게 쓰고 싶어요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그래서 멤버 함수를 밖에서 정의하고 싶은데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…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1506" name="Picture 2" descr="http://postfiles5.naver.net/20110830_292/been0801_1314708042438uX5yD_JPEG/%C0%CC%C0%DA%BD%C4.jpg?type=w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2" y="3246884"/>
            <a:ext cx="3419475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9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91298" y="1722288"/>
            <a:ext cx="67614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Point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 변수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x, y;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 함수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Print();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void Point::Print()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</a:rPr>
              <a:t> &lt;&lt; “(“ &lt;&lt; x &lt;&lt; “, “ &lt;&lt; y &lt;&lt; “)\n”;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529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2775" y="1950008"/>
            <a:ext cx="6718506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함수를 클래스 밖에서 정의하고 싶다고요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다음 두 가지만 하세요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0614" y="3424932"/>
            <a:ext cx="64427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클래스 정의 안에서는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멤버 함수의 원형만 남겨두고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클래스 정의 밖에서는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u="sng" dirty="0" smtClean="0">
                <a:solidFill>
                  <a:schemeClr val="bg1"/>
                </a:solidFill>
              </a:rPr>
              <a:t>범위 지정 연산자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(:</a:t>
            </a:r>
            <a:r>
              <a:rPr lang="en-US" altLang="ko-KR" sz="2400" b="1" u="sng" dirty="0" smtClean="0">
                <a:solidFill>
                  <a:schemeClr val="bg1"/>
                </a:solidFill>
                <a:sym typeface="Wingdings" pitchFamily="2" charset="2"/>
              </a:rPr>
              <a:t>:)</a:t>
            </a:r>
            <a:r>
              <a:rPr lang="ko-KR" altLang="en-US" sz="2400" b="1" dirty="0" smtClean="0">
                <a:solidFill>
                  <a:schemeClr val="bg1"/>
                </a:solidFill>
                <a:sym typeface="Wingdings" pitchFamily="2" charset="2"/>
              </a:rPr>
              <a:t>를 사용해서 함수를 정의</a:t>
            </a:r>
            <a:r>
              <a:rPr lang="en-US" altLang="ko-KR" sz="2400" b="1" dirty="0" smtClean="0">
                <a:solidFill>
                  <a:schemeClr val="bg1"/>
                </a:solidFill>
                <a:sym typeface="Wingdings" pitchFamily="2" charset="2"/>
              </a:rPr>
              <a:t>!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0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91888" y="1885129"/>
            <a:ext cx="7160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범위 지정 연산자</a:t>
            </a:r>
            <a:r>
              <a:rPr lang="en-US" altLang="ko-KR" sz="2400" dirty="0" smtClean="0">
                <a:solidFill>
                  <a:schemeClr val="bg1"/>
                </a:solidFill>
              </a:rPr>
              <a:t>(Scope Resolution Operator)</a:t>
            </a:r>
            <a:r>
              <a:rPr lang="ko-KR" altLang="en-US" sz="2400" dirty="0" smtClean="0">
                <a:solidFill>
                  <a:schemeClr val="bg1"/>
                </a:solidFill>
              </a:rPr>
              <a:t>란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3904" y="2605209"/>
            <a:ext cx="56562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void Print()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보통의 함수 </a:t>
            </a:r>
            <a:r>
              <a:rPr lang="en-US" altLang="ko-KR" sz="2400" dirty="0" smtClean="0">
                <a:solidFill>
                  <a:schemeClr val="bg1"/>
                </a:solidFill>
              </a:rPr>
              <a:t>Print()</a:t>
            </a:r>
            <a:r>
              <a:rPr lang="ko-KR" altLang="en-US" sz="2400" dirty="0" smtClean="0">
                <a:solidFill>
                  <a:schemeClr val="bg1"/>
                </a:solidFill>
              </a:rPr>
              <a:t>를 의미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void Point::Print()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Point </a:t>
            </a:r>
            <a:r>
              <a:rPr lang="ko-KR" altLang="en-US" sz="2400" dirty="0" smtClean="0">
                <a:solidFill>
                  <a:schemeClr val="bg1"/>
                </a:solidFill>
              </a:rPr>
              <a:t>클래스의 멤버 함수 </a:t>
            </a:r>
            <a:r>
              <a:rPr lang="en-US" altLang="ko-KR" sz="2400" dirty="0" smtClean="0">
                <a:solidFill>
                  <a:schemeClr val="bg1"/>
                </a:solidFill>
              </a:rPr>
              <a:t>Print()</a:t>
            </a:r>
            <a:r>
              <a:rPr lang="ko-KR" altLang="en-US" sz="2400" dirty="0" smtClean="0">
                <a:solidFill>
                  <a:schemeClr val="bg1"/>
                </a:solidFill>
              </a:rPr>
              <a:t>를 의미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38" y="4985699"/>
            <a:ext cx="8043612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Point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클래스의 멤버 함수라는 것을 명시하는 연산자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6809" y="1772816"/>
            <a:ext cx="7550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Q :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객체를 사용해서 초기화나 대입은 어떻게 하나요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A : </a:t>
            </a:r>
            <a:r>
              <a:rPr lang="ko-KR" altLang="en-US" sz="2400" dirty="0" smtClean="0">
                <a:solidFill>
                  <a:schemeClr val="bg1"/>
                </a:solidFill>
              </a:rPr>
              <a:t>구조체랑 </a:t>
            </a:r>
            <a:r>
              <a:rPr lang="ko-KR" altLang="en-US" sz="2400" dirty="0">
                <a:solidFill>
                  <a:schemeClr val="bg1"/>
                </a:solidFill>
              </a:rPr>
              <a:t>똑같은데요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3554" name="Picture 2" descr="http://postfiles13.naver.net/20120401_108/ekzm700_1333258450506eac2Y_JPEG/%C1%F8%C2%A5%B3%C4.jpg?type=w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528789"/>
            <a:ext cx="37528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7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615101" y="1162015"/>
            <a:ext cx="591379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Point pt1, pt2;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pt1.x = 100; pt1.y = 100;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pt2.x = 200; pt2.y = 200;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pt1</a:t>
            </a:r>
            <a:r>
              <a:rPr lang="ko-KR" altLang="en-US" sz="2400" dirty="0" smtClean="0">
                <a:solidFill>
                  <a:schemeClr val="bg1"/>
                </a:solidFill>
              </a:rPr>
              <a:t>을 사용해서 새로운 </a:t>
            </a:r>
            <a:r>
              <a:rPr lang="en-US" altLang="ko-KR" sz="2400" dirty="0" smtClean="0">
                <a:solidFill>
                  <a:schemeClr val="bg1"/>
                </a:solidFill>
              </a:rPr>
              <a:t>pt3</a:t>
            </a:r>
            <a:r>
              <a:rPr lang="ko-KR" altLang="en-US" sz="2400" dirty="0" smtClean="0">
                <a:solidFill>
                  <a:schemeClr val="bg1"/>
                </a:solidFill>
              </a:rPr>
              <a:t>를 초기화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Point pt3 = pt1;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pt3.Print();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pt2</a:t>
            </a:r>
            <a:r>
              <a:rPr lang="ko-KR" altLang="en-US" sz="2400" dirty="0" smtClean="0">
                <a:solidFill>
                  <a:schemeClr val="bg1"/>
                </a:solidFill>
              </a:rPr>
              <a:t>을 </a:t>
            </a:r>
            <a:r>
              <a:rPr lang="en-US" altLang="ko-KR" sz="2400" dirty="0" smtClean="0">
                <a:solidFill>
                  <a:schemeClr val="bg1"/>
                </a:solidFill>
              </a:rPr>
              <a:t>pt3</a:t>
            </a:r>
            <a:r>
              <a:rPr lang="ko-KR" altLang="en-US" sz="2400" dirty="0" smtClean="0">
                <a:solidFill>
                  <a:schemeClr val="bg1"/>
                </a:solidFill>
              </a:rPr>
              <a:t>에 대입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pt3 = pt2;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pt3.Print();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2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12846" y="1484784"/>
            <a:ext cx="7518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객체의 초기화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(Initialization)</a:t>
            </a:r>
            <a:r>
              <a:rPr lang="ko-KR" altLang="en-US" sz="2400" dirty="0" smtClean="0">
                <a:solidFill>
                  <a:schemeClr val="bg1"/>
                </a:solidFill>
              </a:rPr>
              <a:t>와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대입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(Substitution)</a:t>
            </a:r>
            <a:r>
              <a:rPr lang="ko-KR" altLang="en-US" sz="2400" dirty="0" smtClean="0">
                <a:solidFill>
                  <a:schemeClr val="bg1"/>
                </a:solidFill>
              </a:rPr>
              <a:t>이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다른 개념이라는 건 아시나요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객체의 생성과 사용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7399" y="2780928"/>
            <a:ext cx="39292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Point pt3 = pt1;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객체를 정의하면서 </a:t>
            </a:r>
            <a:r>
              <a:rPr lang="en-US" altLang="ko-KR" sz="2400" dirty="0" smtClean="0">
                <a:solidFill>
                  <a:schemeClr val="bg1"/>
                </a:solidFill>
              </a:rPr>
              <a:t>‘</a:t>
            </a:r>
            <a:r>
              <a:rPr lang="ko-KR" altLang="en-US" sz="2400" dirty="0" smtClean="0">
                <a:solidFill>
                  <a:schemeClr val="bg1"/>
                </a:solidFill>
              </a:rPr>
              <a:t>초기화</a:t>
            </a:r>
            <a:r>
              <a:rPr lang="en-US" altLang="ko-KR" sz="2400" dirty="0" smtClean="0">
                <a:solidFill>
                  <a:schemeClr val="bg1"/>
                </a:solidFill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pt3 = pt2;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이미 생성한 객체에 </a:t>
            </a:r>
            <a:r>
              <a:rPr lang="en-US" altLang="ko-KR" sz="2400" dirty="0" smtClean="0">
                <a:solidFill>
                  <a:schemeClr val="bg1"/>
                </a:solidFill>
              </a:rPr>
              <a:t>‘</a:t>
            </a:r>
            <a:r>
              <a:rPr lang="ko-KR" altLang="en-US" sz="2400" dirty="0" smtClean="0">
                <a:solidFill>
                  <a:schemeClr val="bg1"/>
                </a:solidFill>
              </a:rPr>
              <a:t>대입</a:t>
            </a:r>
            <a:r>
              <a:rPr lang="en-US" altLang="ko-KR" sz="2400" dirty="0" smtClean="0">
                <a:solidFill>
                  <a:schemeClr val="bg1"/>
                </a:solidFill>
              </a:rPr>
              <a:t>’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3478" y="5302949"/>
            <a:ext cx="465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왜 알아야 될까요</a:t>
            </a:r>
            <a:r>
              <a:rPr lang="en-US" altLang="ko-KR" sz="2400" dirty="0" smtClean="0">
                <a:solidFill>
                  <a:schemeClr val="bg1"/>
                </a:solidFill>
              </a:rPr>
              <a:t>? </a:t>
            </a:r>
            <a:r>
              <a:rPr lang="ko-KR" altLang="en-US" sz="2400" dirty="0" smtClean="0">
                <a:solidFill>
                  <a:schemeClr val="bg1"/>
                </a:solidFill>
              </a:rPr>
              <a:t>그건 뒤에서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4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9086" y="1412776"/>
            <a:ext cx="6765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생성자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(Constructors)</a:t>
            </a:r>
            <a:r>
              <a:rPr lang="ko-KR" altLang="en-US" sz="2400" dirty="0" smtClean="0">
                <a:solidFill>
                  <a:schemeClr val="bg1"/>
                </a:solidFill>
              </a:rPr>
              <a:t>와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소멸자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(Destructors)</a:t>
            </a:r>
            <a:r>
              <a:rPr lang="ko-KR" altLang="en-US" sz="2400" dirty="0" smtClean="0">
                <a:solidFill>
                  <a:schemeClr val="bg1"/>
                </a:solidFill>
              </a:rPr>
              <a:t>는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특별한 기능을 가진 멤버 함수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2232" y="2636912"/>
            <a:ext cx="7699544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생성자는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객체를 생성할 때 자동적으로 호출되는 함수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소멸자는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객체가 소멸될 때 자동으로 호출되는 함수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27650" name="Picture 2" descr="http://postfiles16.naver.net/20120401_15/ekzm700_1333259593722CVGCb_JPEG/%C2%BC%C2%BE%B4%D9.jpg?type=w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1" y="4005064"/>
            <a:ext cx="2181225" cy="187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8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222912" y="1797546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오</a:t>
            </a:r>
            <a:r>
              <a:rPr lang="en-US" altLang="ko-KR" sz="2400" dirty="0" smtClean="0">
                <a:solidFill>
                  <a:schemeClr val="bg1"/>
                </a:solidFill>
              </a:rPr>
              <a:t>…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쩌네요</a:t>
            </a:r>
            <a:r>
              <a:rPr lang="en-US" altLang="ko-KR" sz="2400" dirty="0" smtClean="0">
                <a:solidFill>
                  <a:schemeClr val="bg1"/>
                </a:solidFill>
              </a:rPr>
              <a:t>!!!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근데 어디에 쓰죠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22" name="Picture 2" descr="http://postfiles10.naver.net/20101017_169/kde6513_12873021751310am2K_jpg/27_kde6513.jpg?type=w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9" y="3309714"/>
            <a:ext cx="254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00308" y="1912764"/>
            <a:ext cx="6343403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일반적으로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생성자에서</a:t>
            </a:r>
            <a:r>
              <a:rPr lang="ko-KR" altLang="en-US" sz="2400" dirty="0" smtClean="0">
                <a:solidFill>
                  <a:schemeClr val="bg1"/>
                </a:solidFill>
              </a:rPr>
              <a:t> 하는 일은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객체가 제대로 동작할 수 있게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준비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하는 일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09202" y="3424932"/>
            <a:ext cx="45255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변수 초기화를 한다거나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정수형 변수를 </a:t>
            </a:r>
            <a:r>
              <a:rPr lang="en-US" altLang="ko-KR" sz="2400" dirty="0" smtClean="0">
                <a:solidFill>
                  <a:schemeClr val="bg1"/>
                </a:solidFill>
              </a:rPr>
              <a:t>0</a:t>
            </a:r>
            <a:r>
              <a:rPr lang="ko-KR" altLang="en-US" sz="2400" dirty="0" smtClean="0">
                <a:solidFill>
                  <a:schemeClr val="bg1"/>
                </a:solidFill>
              </a:rPr>
              <a:t>으로 초기화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포인터 변수를 </a:t>
            </a:r>
            <a:r>
              <a:rPr lang="en-US" altLang="ko-KR" sz="2400" dirty="0" smtClean="0">
                <a:solidFill>
                  <a:schemeClr val="bg1"/>
                </a:solidFill>
              </a:rPr>
              <a:t>NULL</a:t>
            </a:r>
            <a:r>
              <a:rPr lang="ko-KR" altLang="en-US" sz="2400" dirty="0" smtClean="0">
                <a:solidFill>
                  <a:schemeClr val="bg1"/>
                </a:solidFill>
              </a:rPr>
              <a:t>로 초기화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동적 메모리 할당을 한다거나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62678" y="3615407"/>
            <a:ext cx="5818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Point </a:t>
            </a:r>
            <a:r>
              <a:rPr lang="ko-KR" altLang="en-US" sz="2400" dirty="0" smtClean="0">
                <a:solidFill>
                  <a:schemeClr val="bg1"/>
                </a:solidFill>
              </a:rPr>
              <a:t>구조체를 </a:t>
            </a:r>
            <a:r>
              <a:rPr lang="en-US" altLang="ko-KR" sz="2400" dirty="0" smtClean="0">
                <a:solidFill>
                  <a:schemeClr val="bg1"/>
                </a:solidFill>
              </a:rPr>
              <a:t>Point </a:t>
            </a:r>
            <a:r>
              <a:rPr lang="ko-KR" altLang="en-US" sz="2400" dirty="0" smtClean="0">
                <a:solidFill>
                  <a:schemeClr val="bg1"/>
                </a:solidFill>
              </a:rPr>
              <a:t>클래스로 바꿔보자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5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69511" y="2178730"/>
            <a:ext cx="4204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반대로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소멸자에서</a:t>
            </a:r>
            <a:r>
              <a:rPr lang="ko-KR" altLang="en-US" sz="2400" dirty="0" smtClean="0">
                <a:solidFill>
                  <a:schemeClr val="bg1"/>
                </a:solidFill>
              </a:rPr>
              <a:t> 하는 일은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정리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에 해당하는 </a:t>
            </a:r>
            <a:r>
              <a:rPr lang="ko-KR" altLang="en-US" sz="2400" b="1" dirty="0">
                <a:solidFill>
                  <a:schemeClr val="bg1"/>
                </a:solidFill>
              </a:rPr>
              <a:t>일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47917" y="3690898"/>
            <a:ext cx="5048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할당한 동적 메모리를 해제하거나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객체가 파일을 열어서 사용했다면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그 파일을 닫아주거나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93418" y="1272808"/>
            <a:ext cx="515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읽기 귀찮은 이들을 위해 정리하면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8736" y="1898085"/>
            <a:ext cx="8026557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 err="1" smtClean="0">
                <a:solidFill>
                  <a:schemeClr val="bg1"/>
                </a:solidFill>
              </a:rPr>
              <a:t>생성자에서는</a:t>
            </a:r>
            <a:r>
              <a:rPr lang="ko-KR" altLang="en-US" sz="2400" b="1" u="sng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‘</a:t>
            </a:r>
            <a:r>
              <a:rPr lang="ko-KR" altLang="en-US" sz="2400" b="1" u="sng" dirty="0" smtClean="0">
                <a:solidFill>
                  <a:schemeClr val="bg1"/>
                </a:solidFill>
              </a:rPr>
              <a:t>준비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’</a:t>
            </a:r>
            <a:r>
              <a:rPr lang="ko-KR" altLang="en-US" sz="2400" b="1" u="sng" dirty="0" smtClean="0">
                <a:solidFill>
                  <a:schemeClr val="bg1"/>
                </a:solidFill>
              </a:rPr>
              <a:t>를 하고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u="sng" dirty="0" err="1" smtClean="0">
                <a:solidFill>
                  <a:schemeClr val="bg1"/>
                </a:solidFill>
              </a:rPr>
              <a:t>소멸자에서는</a:t>
            </a:r>
            <a:r>
              <a:rPr lang="ko-KR" altLang="en-US" sz="2400" b="1" u="sng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‘</a:t>
            </a:r>
            <a:r>
              <a:rPr lang="ko-KR" altLang="en-US" sz="2400" b="1" u="sng" dirty="0" smtClean="0">
                <a:solidFill>
                  <a:schemeClr val="bg1"/>
                </a:solidFill>
              </a:rPr>
              <a:t>정리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’</a:t>
            </a:r>
            <a:r>
              <a:rPr lang="ko-KR" altLang="en-US" sz="2400" b="1" u="sng" dirty="0" smtClean="0">
                <a:solidFill>
                  <a:schemeClr val="bg1"/>
                </a:solidFill>
              </a:rPr>
              <a:t>를 한다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!</a:t>
            </a:r>
            <a:endParaRPr lang="en-US" altLang="ko-KR" sz="2400" b="1" u="sng" dirty="0">
              <a:solidFill>
                <a:schemeClr val="bg1"/>
              </a:solidFill>
            </a:endParaRPr>
          </a:p>
        </p:txBody>
      </p:sp>
      <p:pic>
        <p:nvPicPr>
          <p:cNvPr id="31746" name="Picture 2" descr="http://postfiles14.naver.net/20120414_221/ekzm700_1334407165542bAF8A_JPEG/%C1%C1%B4%D9.jpg?type=w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39" y="2609434"/>
            <a:ext cx="21145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9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255" y="2029236"/>
            <a:ext cx="362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</a:rPr>
              <a:t>생성자를</a:t>
            </a:r>
            <a:r>
              <a:rPr lang="ko-KR" altLang="en-US" sz="2400" dirty="0" smtClean="0">
                <a:solidFill>
                  <a:schemeClr val="bg1"/>
                </a:solidFill>
              </a:rPr>
              <a:t> 사용하는 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6049" y="2896070"/>
            <a:ext cx="7471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한 클래스에는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생성자가 없을 수도 있고 </a:t>
            </a:r>
            <a:r>
              <a:rPr lang="en-US" altLang="ko-KR" sz="2400" dirty="0" smtClean="0">
                <a:solidFill>
                  <a:schemeClr val="bg1"/>
                </a:solidFill>
              </a:rPr>
              <a:t>1</a:t>
            </a:r>
            <a:r>
              <a:rPr lang="ko-KR" altLang="en-US" sz="2400" dirty="0" smtClean="0">
                <a:solidFill>
                  <a:schemeClr val="bg1"/>
                </a:solidFill>
              </a:rPr>
              <a:t>개 이상 존재할 수도 있다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50240" y="4316903"/>
            <a:ext cx="5443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가장 간단한 형태를 띄고 있는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디폴트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생성자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(Default Constructor)’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8536" y="1441351"/>
            <a:ext cx="212692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Point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x, y;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Point();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Point::Point()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x =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y =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427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8637" y="2276872"/>
            <a:ext cx="6846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함수와 비슷하게 생겼는데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조금 이상하네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postfiles8.naver.net/data44/2009/3/1/39/dassault_25243667ee377cafc4e984771daaad50676aa7ba_aljs4963.jpg?type=w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6896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4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01854" y="278092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생성자의 특징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5926" y="3482455"/>
            <a:ext cx="461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생성자는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클래스와 동일한 이름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생성자는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반환 값이 없다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77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54328" y="1652607"/>
            <a:ext cx="17299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Point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7958" y="3918796"/>
            <a:ext cx="6868099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Point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객체를 생성할 때 생성자가 자동으로 호출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8971" y="4820959"/>
            <a:ext cx="1366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Point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pt.x</a:t>
            </a:r>
            <a:r>
              <a:rPr lang="en-US" altLang="ko-KR" sz="2400" dirty="0" smtClean="0">
                <a:solidFill>
                  <a:schemeClr val="bg1"/>
                </a:solidFill>
              </a:rPr>
              <a:t> = 0;</a:t>
            </a:r>
          </a:p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pt.y</a:t>
            </a:r>
            <a:r>
              <a:rPr lang="en-US" altLang="ko-KR" sz="2400" dirty="0" smtClean="0">
                <a:solidFill>
                  <a:schemeClr val="bg1"/>
                </a:solidFill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31315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713" y="1490117"/>
            <a:ext cx="7840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아무런 인자가 없는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‘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디폴트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생성자</a:t>
            </a:r>
            <a:r>
              <a:rPr lang="en-US" altLang="ko-KR" sz="2400" dirty="0" smtClean="0">
                <a:solidFill>
                  <a:schemeClr val="bg1"/>
                </a:solidFill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</a:rPr>
              <a:t>라고 부름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2875" y="2354213"/>
            <a:ext cx="4038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그럼 인자가 있는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또 복사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050" name="Picture 2" descr="http://postfiles15.naver.net/data42/2009/3/1/222/kane_a18122f88d8397fb82ea5f923d8136ea9804f9e4_aljs4963.gif?type=w2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938389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3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73371" y="1441351"/>
            <a:ext cx="379725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Point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x, y;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Point(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_x,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_y);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Point::Point(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_x,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_y)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x = _x;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y = _y;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01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76545" y="1652607"/>
            <a:ext cx="23909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Point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(3, 5);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681" y="3918796"/>
            <a:ext cx="759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역시 </a:t>
            </a:r>
            <a:r>
              <a:rPr lang="en-US" altLang="ko-KR" sz="2400" dirty="0" smtClean="0">
                <a:solidFill>
                  <a:schemeClr val="bg1"/>
                </a:solidFill>
              </a:rPr>
              <a:t>Point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객체를 생성할 때 생성자가 자동으로 호출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8971" y="4820959"/>
            <a:ext cx="1366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Point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pt.x</a:t>
            </a:r>
            <a:r>
              <a:rPr lang="en-US" altLang="ko-KR" sz="2400" dirty="0" smtClean="0">
                <a:solidFill>
                  <a:schemeClr val="bg1"/>
                </a:solidFill>
              </a:rPr>
              <a:t> = 3;</a:t>
            </a:r>
          </a:p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pt.y</a:t>
            </a:r>
            <a:r>
              <a:rPr lang="en-US" altLang="ko-KR" sz="2400" dirty="0" smtClean="0">
                <a:solidFill>
                  <a:schemeClr val="bg1"/>
                </a:solidFill>
              </a:rPr>
              <a:t> = 5;</a:t>
            </a:r>
          </a:p>
        </p:txBody>
      </p:sp>
    </p:spTree>
    <p:extLst>
      <p:ext uri="{BB962C8B-B14F-4D97-AF65-F5344CB8AC3E}">
        <p14:creationId xmlns:p14="http://schemas.microsoft.com/office/powerpoint/2010/main" val="162505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90102" y="4973217"/>
            <a:ext cx="3563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Point </a:t>
            </a:r>
            <a:r>
              <a:rPr lang="ko-KR" altLang="en-US" sz="2400" dirty="0" smtClean="0">
                <a:solidFill>
                  <a:schemeClr val="bg1"/>
                </a:solidFill>
              </a:rPr>
              <a:t>구조체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그게 뭐죠</a:t>
            </a:r>
            <a:r>
              <a:rPr lang="en-US" altLang="ko-KR" sz="2400" dirty="0" smtClean="0">
                <a:solidFill>
                  <a:schemeClr val="bg1"/>
                </a:solidFill>
              </a:rPr>
              <a:t>? </a:t>
            </a:r>
            <a:r>
              <a:rPr lang="ko-KR" altLang="en-US" sz="2400" dirty="0" smtClean="0">
                <a:solidFill>
                  <a:schemeClr val="bg1"/>
                </a:solidFill>
              </a:rPr>
              <a:t>먹는 건가요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cafeptthumb1.phinf.naver.net/20120104_130/ang_poo_1325682299021e5BV9_jpg/%C0%CC%B0%C5_%B8%D4%B4%C2%B0%C5_%BE%C6%B4%CF%BE%DF_ang_poo.jpg?type=w7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628800"/>
            <a:ext cx="49530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380702" y="349319"/>
            <a:ext cx="7484368" cy="5760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77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6132" y="3284984"/>
            <a:ext cx="739176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복사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생성자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(Copy Constructor)</a:t>
            </a:r>
            <a:r>
              <a:rPr lang="ko-KR" altLang="en-US" sz="2400" dirty="0" smtClean="0">
                <a:solidFill>
                  <a:schemeClr val="bg1"/>
                </a:solidFill>
              </a:rPr>
              <a:t>는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다른 객체로부터 값을 복사해서 초기화하는 데 사용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81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7016" y="1441351"/>
            <a:ext cx="43299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Point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x, y;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smtClean="0">
                <a:solidFill>
                  <a:schemeClr val="bg1"/>
                </a:solidFill>
              </a:rPr>
              <a:t>복사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Point(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Point&amp;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Point::Point(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Point&amp;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x =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pt.x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y =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pt.y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214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5101" y="1441351"/>
            <a:ext cx="591379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Point pt1(100, 100), pt2(200, 200);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pt1</a:t>
            </a:r>
            <a:r>
              <a:rPr lang="ko-KR" altLang="en-US" sz="2400" dirty="0" smtClean="0">
                <a:solidFill>
                  <a:schemeClr val="bg1"/>
                </a:solidFill>
              </a:rPr>
              <a:t>을 사용해서 새로운 </a:t>
            </a:r>
            <a:r>
              <a:rPr lang="en-US" altLang="ko-KR" sz="2400" dirty="0" smtClean="0">
                <a:solidFill>
                  <a:schemeClr val="bg1"/>
                </a:solidFill>
              </a:rPr>
              <a:t>pt3</a:t>
            </a:r>
            <a:r>
              <a:rPr lang="ko-KR" altLang="en-US" sz="2400" dirty="0" smtClean="0">
                <a:solidFill>
                  <a:schemeClr val="bg1"/>
                </a:solidFill>
              </a:rPr>
              <a:t>을 초기화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Point pt3 = pt1;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pt3.Print();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pt2</a:t>
            </a:r>
            <a:r>
              <a:rPr lang="ko-KR" altLang="en-US" sz="2400" dirty="0" smtClean="0">
                <a:solidFill>
                  <a:schemeClr val="bg1"/>
                </a:solidFill>
              </a:rPr>
              <a:t>을 </a:t>
            </a:r>
            <a:r>
              <a:rPr lang="en-US" altLang="ko-KR" sz="2400" dirty="0" smtClean="0">
                <a:solidFill>
                  <a:schemeClr val="bg1"/>
                </a:solidFill>
              </a:rPr>
              <a:t>pt3</a:t>
            </a:r>
            <a:r>
              <a:rPr lang="ko-KR" altLang="en-US" sz="2400" dirty="0" smtClean="0">
                <a:solidFill>
                  <a:schemeClr val="bg1"/>
                </a:solidFill>
              </a:rPr>
              <a:t>에 대입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pt3 = pt2;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pt3.Print();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623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4909" y="1795981"/>
            <a:ext cx="6994222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복사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생성자는</a:t>
            </a:r>
            <a:r>
              <a:rPr lang="ko-KR" altLang="en-US" sz="2400" dirty="0" smtClean="0">
                <a:solidFill>
                  <a:schemeClr val="bg1"/>
                </a:solidFill>
              </a:rPr>
              <a:t> 자신과 동일한 타입의 객체에 대한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b="1" dirty="0" err="1" smtClean="0">
                <a:solidFill>
                  <a:schemeClr val="bg1"/>
                </a:solidFill>
              </a:rPr>
              <a:t>레퍼런스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2400" dirty="0" smtClean="0">
                <a:solidFill>
                  <a:schemeClr val="bg1"/>
                </a:solidFill>
              </a:rPr>
              <a:t> 인자로 받는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6275" y="3272466"/>
            <a:ext cx="3591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Point(Point&amp;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Point(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Point&amp;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7321" y="4820317"/>
            <a:ext cx="4849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두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가지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모두 복사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생성자이지만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Point&amp;</a:t>
            </a:r>
            <a:r>
              <a:rPr lang="ko-KR" altLang="en-US" sz="2400" dirty="0" smtClean="0">
                <a:solidFill>
                  <a:schemeClr val="bg1"/>
                </a:solidFill>
              </a:rPr>
              <a:t>의 형식을 권장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952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7176" y="2780928"/>
            <a:ext cx="50097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Point pt3 = pt1;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복사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생성자가 호출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초기화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pt3 = pt2;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복사 생성자가 호출되지 않음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대입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70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4538" y="1721538"/>
            <a:ext cx="6974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초기화와 대입을 구별할 줄 알아야 되는 이유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컴퓨터 내부적으로는 완전히 다른 연산이기 때문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3074" name="Picture 2" descr="http://postfiles10.naver.net/data41/2009/3/6/121/kane_a287cee9399220519c528df162835e5d58f390a9_aljs4963.jpg?type=w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31" y="3263229"/>
            <a:ext cx="38100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0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4398" y="1688206"/>
            <a:ext cx="7135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Q : </a:t>
            </a:r>
            <a:r>
              <a:rPr lang="ko-KR" altLang="en-US" sz="2400" dirty="0" smtClean="0">
                <a:solidFill>
                  <a:schemeClr val="bg1"/>
                </a:solidFill>
              </a:rPr>
              <a:t>근데요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복사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생성자를</a:t>
            </a:r>
            <a:r>
              <a:rPr lang="ko-KR" altLang="en-US" sz="2400" dirty="0" smtClean="0">
                <a:solidFill>
                  <a:schemeClr val="bg1"/>
                </a:solidFill>
              </a:rPr>
              <a:t> 만들지 않아도 초기화 잘 되잖아요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그</a:t>
            </a:r>
            <a:r>
              <a:rPr lang="ko-KR" altLang="en-US" sz="2400" dirty="0" smtClean="0">
                <a:solidFill>
                  <a:schemeClr val="bg1"/>
                </a:solidFill>
              </a:rPr>
              <a:t>런데 굳이 이거 왜 쓰는 거죠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170" name="Picture 2" descr="http://postfiles1.naver.net/data44/2009/3/1/80/hussar_d729d8eea9070656e767fe38755f9d9036a9ae2b_aljs4963.jpg?type=w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16" y="3848446"/>
            <a:ext cx="26860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0131" y="2281038"/>
            <a:ext cx="70038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A : </a:t>
            </a:r>
            <a:r>
              <a:rPr lang="ko-KR" altLang="en-US" sz="2400" dirty="0" smtClean="0">
                <a:solidFill>
                  <a:schemeClr val="bg1"/>
                </a:solidFill>
              </a:rPr>
              <a:t>그건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1 : 1 </a:t>
            </a:r>
            <a:r>
              <a:rPr lang="ko-KR" altLang="en-US" sz="2400" dirty="0" smtClean="0">
                <a:solidFill>
                  <a:schemeClr val="bg1"/>
                </a:solidFill>
              </a:rPr>
              <a:t>복사 말고 다른 방식으로 복사하고 싶어서요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 descr="http://postfiles14.naver.net/data44/2009/3/1/109/dassault_2eccf645e3f67f3b43ce56cf00f3bc0918b590c0_aljs4963.png?type=w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93206"/>
            <a:ext cx="38100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9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3256" y="1568758"/>
            <a:ext cx="3857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strcpy</a:t>
            </a:r>
            <a:r>
              <a:rPr lang="en-US" altLang="ko-KR" sz="2400" dirty="0" smtClean="0">
                <a:solidFill>
                  <a:schemeClr val="bg1"/>
                </a:solidFill>
              </a:rPr>
              <a:t>() : </a:t>
            </a:r>
            <a:r>
              <a:rPr lang="ko-KR" altLang="en-US" sz="2400" dirty="0" smtClean="0">
                <a:solidFill>
                  <a:schemeClr val="bg1"/>
                </a:solidFill>
              </a:rPr>
              <a:t>문자열 복사 함수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1779" y="2418917"/>
            <a:ext cx="48205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문자열의 포인터만 복사하는 경우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같은 문자열을 공유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u="sng" dirty="0" smtClean="0">
                <a:solidFill>
                  <a:schemeClr val="bg1"/>
                </a:solidFill>
              </a:rPr>
              <a:t>얕은 복사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(Shallow Copy)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29449" y="4377070"/>
            <a:ext cx="68852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새로운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문자열을 하나 만들어서 복사해주는 경우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다른 문자열을 가지게 됨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u="sng" dirty="0" smtClean="0">
                <a:solidFill>
                  <a:schemeClr val="bg1"/>
                </a:solidFill>
              </a:rPr>
              <a:t>깊은 복사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(Deep Copy)</a:t>
            </a:r>
          </a:p>
        </p:txBody>
      </p:sp>
    </p:spTree>
    <p:extLst>
      <p:ext uri="{BB962C8B-B14F-4D97-AF65-F5344CB8AC3E}">
        <p14:creationId xmlns:p14="http://schemas.microsoft.com/office/powerpoint/2010/main" val="189742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88229" y="1716422"/>
            <a:ext cx="4767652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 smtClean="0">
                <a:solidFill>
                  <a:schemeClr val="bg1"/>
                </a:solidFill>
              </a:rPr>
              <a:t>얕은 복사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(Shallow Copy)</a:t>
            </a:r>
            <a:r>
              <a:rPr lang="ko-KR" altLang="en-US" sz="2400" dirty="0" smtClean="0">
                <a:solidFill>
                  <a:schemeClr val="bg1"/>
                </a:solidFill>
              </a:rPr>
              <a:t>인 경우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4983" y="3948670"/>
            <a:ext cx="4394152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 smtClean="0">
                <a:solidFill>
                  <a:schemeClr val="bg1"/>
                </a:solidFill>
              </a:rPr>
              <a:t>깊은 복사</a:t>
            </a:r>
            <a:r>
              <a:rPr lang="en-US" altLang="ko-KR" sz="2400" b="1" u="sng" dirty="0" smtClean="0">
                <a:solidFill>
                  <a:schemeClr val="bg1"/>
                </a:solidFill>
              </a:rPr>
              <a:t>(Deep Copy)</a:t>
            </a:r>
            <a:r>
              <a:rPr lang="ko-KR" altLang="en-US" sz="2400" dirty="0" smtClean="0">
                <a:solidFill>
                  <a:schemeClr val="bg1"/>
                </a:solidFill>
              </a:rPr>
              <a:t>인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경우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6026" y="2291388"/>
            <a:ext cx="4492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String::String(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String&amp; s)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 =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s.p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26027" y="4523636"/>
            <a:ext cx="4492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String::String(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String&amp; s)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p = new char[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s.size</a:t>
            </a:r>
            <a:r>
              <a:rPr lang="en-US" altLang="ko-KR" sz="2400" dirty="0" smtClean="0">
                <a:solidFill>
                  <a:schemeClr val="bg1"/>
                </a:solidFill>
              </a:rPr>
              <a:t>() + 1];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strcpy</a:t>
            </a:r>
            <a:r>
              <a:rPr lang="en-US" altLang="ko-KR" sz="2400" dirty="0" smtClean="0">
                <a:solidFill>
                  <a:schemeClr val="bg1"/>
                </a:solidFill>
              </a:rPr>
              <a:t>(p,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s.p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99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22404" y="2334072"/>
            <a:ext cx="4099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예전에 구조체 배울 당시에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5460" y="3054152"/>
            <a:ext cx="2113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struct</a:t>
            </a:r>
            <a:r>
              <a:rPr lang="en-US" altLang="ko-KR" dirty="0" smtClean="0">
                <a:solidFill>
                  <a:schemeClr val="bg1"/>
                </a:solidFill>
              </a:rPr>
              <a:t> Point {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x;   // x</a:t>
            </a:r>
            <a:r>
              <a:rPr lang="ko-KR" altLang="en-US" dirty="0" smtClean="0">
                <a:solidFill>
                  <a:schemeClr val="bg1"/>
                </a:solidFill>
              </a:rPr>
              <a:t> 좌표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y;   // y </a:t>
            </a:r>
            <a:r>
              <a:rPr lang="ko-KR" altLang="en-US" dirty="0" smtClean="0">
                <a:solidFill>
                  <a:schemeClr val="bg1"/>
                </a:solidFill>
              </a:rPr>
              <a:t>좌표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};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9182" y="4479503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</a:rPr>
              <a:t>이런거</a:t>
            </a:r>
            <a:r>
              <a:rPr lang="ko-KR" altLang="en-US" sz="2400" dirty="0" smtClean="0">
                <a:solidFill>
                  <a:schemeClr val="bg1"/>
                </a:solidFill>
              </a:rPr>
              <a:t> 배웠잖아요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831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0566" y="1474118"/>
            <a:ext cx="61029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Q :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요거요거</a:t>
            </a:r>
            <a:r>
              <a:rPr lang="en-US" altLang="ko-KR" sz="2400" dirty="0" smtClean="0">
                <a:solidFill>
                  <a:schemeClr val="bg1"/>
                </a:solidFill>
              </a:rPr>
              <a:t>… </a:t>
            </a:r>
            <a:r>
              <a:rPr lang="ko-KR" altLang="en-US" sz="2400" dirty="0" smtClean="0">
                <a:solidFill>
                  <a:schemeClr val="bg1"/>
                </a:solidFill>
              </a:rPr>
              <a:t>참 편해서 좋네요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근데 쓰지 않아도 프로그램은 잘 되잖아요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배우기도 귀찮은데 그냥 안 쓸래요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26" name="Picture 2" descr="http://pds9.egloos.com/pds/200806/17/16/f0016216_4856a62197c8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3346326"/>
            <a:ext cx="29908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0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4314" y="1929973"/>
            <a:ext cx="595547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A : ‘</a:t>
            </a:r>
            <a:r>
              <a:rPr lang="ko-KR" altLang="en-US" sz="2400" dirty="0" smtClean="0">
                <a:solidFill>
                  <a:schemeClr val="bg1"/>
                </a:solidFill>
              </a:rPr>
              <a:t>반드시</a:t>
            </a:r>
            <a:r>
              <a:rPr lang="en-US" altLang="ko-KR" sz="2400" dirty="0" smtClean="0">
                <a:solidFill>
                  <a:schemeClr val="bg1"/>
                </a:solidFill>
              </a:rPr>
              <a:t>’ </a:t>
            </a:r>
            <a:r>
              <a:rPr lang="ko-KR" altLang="en-US" sz="2400" dirty="0" smtClean="0">
                <a:solidFill>
                  <a:schemeClr val="bg1"/>
                </a:solidFill>
              </a:rPr>
              <a:t>생성자가 필요할 때가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있지롱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064" y="2918768"/>
            <a:ext cx="793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변수 중에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속성</a:t>
            </a:r>
            <a:r>
              <a:rPr lang="ko-KR" altLang="en-US" sz="2400" dirty="0" smtClean="0">
                <a:solidFill>
                  <a:schemeClr val="bg1"/>
                </a:solidFill>
              </a:rPr>
              <a:t>을 가진 것이 있거나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레퍼런스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타입</a:t>
            </a:r>
            <a:r>
              <a:rPr lang="ko-KR" altLang="en-US" sz="2400" dirty="0" smtClean="0">
                <a:solidFill>
                  <a:schemeClr val="bg1"/>
                </a:solidFill>
              </a:rPr>
              <a:t>이 있다면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6320" y="4532927"/>
            <a:ext cx="6391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속성을 가진 변수와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레퍼런스</a:t>
            </a:r>
            <a:r>
              <a:rPr lang="ko-KR" altLang="en-US" sz="2400" dirty="0" smtClean="0">
                <a:solidFill>
                  <a:schemeClr val="bg1"/>
                </a:solidFill>
              </a:rPr>
              <a:t> 변수는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반드시 초기화되어야 한다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</a:rPr>
              <a:t>는 공통점이 존재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7240" y="2445668"/>
            <a:ext cx="7529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일반 변수라면 변수를 정의할 때 초기화하면 되는데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변수는 어디서 해야 하지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28970" y="4525719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객체를 생성하자 마자 초기화하면 될까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5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2480" y="1459106"/>
            <a:ext cx="351904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Test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&amp; ref;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sample;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void main()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Test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test.maxCount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 = 100;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test.ref</a:t>
            </a:r>
            <a:r>
              <a:rPr lang="en-US" altLang="ko-KR" sz="2400" dirty="0" smtClean="0">
                <a:solidFill>
                  <a:schemeClr val="bg1"/>
                </a:solidFill>
              </a:rPr>
              <a:t> =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test.sample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409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0" y="1484784"/>
            <a:ext cx="6278880" cy="146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http://www.teambh.net/files/attach/images/86/274814/1170124954_%EC%A7%A4%EB%B0%A91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3295227"/>
            <a:ext cx="294322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62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3416" y="3356992"/>
            <a:ext cx="557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그렇다면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생성자에서</a:t>
            </a:r>
            <a:r>
              <a:rPr lang="ko-KR" altLang="en-US" sz="2400" dirty="0" smtClean="0">
                <a:solidFill>
                  <a:schemeClr val="bg1"/>
                </a:solidFill>
              </a:rPr>
              <a:t> 초기화하면 될까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2732" y="1487681"/>
            <a:ext cx="331853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Test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&amp; ref;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sample;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Test();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Test::Test()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 = 100;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ref = sample;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" y="1506860"/>
            <a:ext cx="711708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 descr="http://www.animepiece.com/zbxe/files/attach/images/2300582/894/410/002/%ED%81%AC%EB%A5%B4%EB%85%B8%20%ED%81%AC%EB%A3%A8%EC%84%B8%EC%9D%B4%EB%93%9C%20%EC%A7%A4%EB%B0%A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3379812"/>
            <a:ext cx="3714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2781" y="3356992"/>
            <a:ext cx="3698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아</a:t>
            </a:r>
            <a:r>
              <a:rPr lang="en-US" altLang="ko-KR" sz="2400" dirty="0" smtClean="0">
                <a:solidFill>
                  <a:schemeClr val="bg1"/>
                </a:solidFill>
              </a:rPr>
              <a:t>…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슈ㅂ</a:t>
            </a:r>
            <a:r>
              <a:rPr lang="en-US" altLang="ko-KR" sz="2400" dirty="0" smtClean="0">
                <a:solidFill>
                  <a:schemeClr val="bg1"/>
                </a:solidFill>
              </a:rPr>
              <a:t>… </a:t>
            </a:r>
            <a:r>
              <a:rPr lang="ko-KR" altLang="en-US" sz="2400" dirty="0" smtClean="0">
                <a:solidFill>
                  <a:schemeClr val="bg1"/>
                </a:solidFill>
              </a:rPr>
              <a:t>뭐 어쩌라고</a:t>
            </a:r>
            <a:r>
              <a:rPr lang="en-US" altLang="ko-KR" sz="2400" dirty="0" smtClean="0">
                <a:solidFill>
                  <a:schemeClr val="bg1"/>
                </a:solidFill>
              </a:rPr>
              <a:t>!!!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4515" y="5446965"/>
            <a:ext cx="697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그럴 때는 생성자의 초기화 리스트를 사용하세요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pds24.egloos.com/pds/201202/13/00/e0072700_4f38f87e0f56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8" y="1807869"/>
            <a:ext cx="4762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245081" y="2094012"/>
            <a:ext cx="4653838" cy="3518471"/>
            <a:chOff x="2245088" y="1926753"/>
            <a:chExt cx="4653838" cy="3518471"/>
          </a:xfrm>
        </p:grpSpPr>
        <p:sp>
          <p:nvSpPr>
            <p:cNvPr id="3" name="TextBox 2"/>
            <p:cNvSpPr txBox="1"/>
            <p:nvPr/>
          </p:nvSpPr>
          <p:spPr>
            <a:xfrm>
              <a:off x="2245088" y="4983559"/>
              <a:ext cx="4653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</a:rPr>
                <a:t>이제 이걸 클래스로 바꿔볼까요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?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7170" name="Picture 2" descr="http://postfiles6.naver.net/20110830_165/been0801_1314707980897Td6NY_JPEG/%B1%A6%C2%F7%B3%AA%BF%E4.jpg?type=w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269" y="1926753"/>
              <a:ext cx="3419475" cy="295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356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1865" y="1628800"/>
            <a:ext cx="59002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Test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&amp; ref;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sample;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Test();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Test::Test() :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(100), ref(sample)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sample = 200;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05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4617" y="1875596"/>
            <a:ext cx="499476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int</a:t>
            </a:r>
            <a:r>
              <a:rPr lang="en-US" altLang="ko-KR" sz="2400" dirty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Test </a:t>
            </a:r>
            <a:r>
              <a:rPr lang="en-US" altLang="ko-KR" sz="2400" dirty="0" err="1">
                <a:solidFill>
                  <a:schemeClr val="bg1"/>
                </a:solidFill>
              </a:rPr>
              <a:t>test</a:t>
            </a:r>
            <a:r>
              <a:rPr lang="en-US" altLang="ko-KR" sz="2400" dirty="0">
                <a:solidFill>
                  <a:schemeClr val="bg1"/>
                </a:solidFill>
              </a:rPr>
              <a:t>;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</a:rPr>
              <a:t> &lt;&lt; "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test.maxCount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</a:t>
            </a: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   &lt;&lt;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test.maxCount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&lt;&lt; "\n";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</a:rPr>
              <a:t> &lt;&lt; "</a:t>
            </a:r>
            <a:r>
              <a:rPr lang="en-US" altLang="ko-KR" sz="2400" dirty="0" err="1">
                <a:solidFill>
                  <a:schemeClr val="bg1"/>
                </a:solidFill>
              </a:rPr>
              <a:t>test.ref</a:t>
            </a:r>
            <a:r>
              <a:rPr lang="en-US" altLang="ko-KR" sz="2400" dirty="0">
                <a:solidFill>
                  <a:schemeClr val="bg1"/>
                </a:solidFill>
              </a:rPr>
              <a:t> = </a:t>
            </a: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&lt;&lt; </a:t>
            </a:r>
            <a:r>
              <a:rPr lang="en-US" altLang="ko-KR" sz="2400" dirty="0" err="1">
                <a:solidFill>
                  <a:schemeClr val="bg1"/>
                </a:solidFill>
              </a:rPr>
              <a:t>test.ref</a:t>
            </a:r>
            <a:r>
              <a:rPr lang="en-US" altLang="ko-KR" sz="2400" dirty="0">
                <a:solidFill>
                  <a:schemeClr val="bg1"/>
                </a:solidFill>
              </a:rPr>
              <a:t> &lt;&lt; "\n";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</a:t>
            </a:r>
            <a:r>
              <a:rPr lang="en-US" altLang="ko-KR" sz="2400" dirty="0">
                <a:solidFill>
                  <a:schemeClr val="bg1"/>
                </a:solidFill>
              </a:rPr>
              <a:t>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44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7" y="1765920"/>
            <a:ext cx="64484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 descr="http://www.gilrajapi.com/files/attach/images/6444/058/947/003/394705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3350096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3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4207" y="1580599"/>
            <a:ext cx="6875600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반드시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초기화해야 하는 멤버 변수들은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생성자의 초기화 리스트를 사용해서 초기화한다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9359" y="3201100"/>
            <a:ext cx="6185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Test::Test()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maxCount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(100), ref(sample) </a:t>
            </a:r>
            <a:r>
              <a:rPr lang="en-US" altLang="ko-KR" sz="2400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sample = 200;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0612" y="4892967"/>
            <a:ext cx="6862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콜론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smtClean="0">
                <a:solidFill>
                  <a:schemeClr val="bg1"/>
                </a:solidFill>
                <a:sym typeface="Wingdings" pitchFamily="2" charset="2"/>
              </a:rPr>
              <a:t>:)</a:t>
            </a:r>
            <a:r>
              <a:rPr lang="ko-KR" altLang="en-US" sz="2400" dirty="0" smtClean="0">
                <a:solidFill>
                  <a:schemeClr val="bg1"/>
                </a:solidFill>
                <a:sym typeface="Wingdings" pitchFamily="2" charset="2"/>
              </a:rPr>
              <a:t>을 찍어준 후에 멤버 변수의 이름을 적고</a:t>
            </a:r>
            <a:r>
              <a:rPr lang="en-US" altLang="ko-KR" sz="2400" dirty="0" smtClean="0">
                <a:solidFill>
                  <a:schemeClr val="bg1"/>
                </a:solidFill>
                <a:sym typeface="Wingdings" pitchFamily="2" charset="2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sym typeface="Wingdings" pitchFamily="2" charset="2"/>
              </a:rPr>
              <a:t>이어지는 괄호 안에 초기 값을 넣어주고</a:t>
            </a:r>
            <a:r>
              <a:rPr lang="en-US" altLang="ko-KR" sz="2400" dirty="0" smtClean="0">
                <a:solidFill>
                  <a:schemeClr val="bg1"/>
                </a:solidFill>
                <a:sym typeface="Wingdings" pitchFamily="2" charset="2"/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6392" y="2924944"/>
            <a:ext cx="69653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생성자의 초기화 리스트는요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인자가 있는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생성자에서도</a:t>
            </a:r>
            <a:r>
              <a:rPr lang="ko-KR" altLang="en-US" sz="2400" dirty="0" smtClean="0">
                <a:solidFill>
                  <a:schemeClr val="bg1"/>
                </a:solidFill>
              </a:rPr>
              <a:t> 사용할 수 있어요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전달하는 인자를 사용해서 초기화할 수도 있죠</a:t>
            </a:r>
            <a:r>
              <a:rPr lang="en-US" altLang="ko-KR" sz="2400" dirty="0" smtClean="0">
                <a:solidFill>
                  <a:schemeClr val="bg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4090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7105" y="1450876"/>
            <a:ext cx="438979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Test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&amp; ref;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sample;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Test(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count,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&amp;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Test::Test(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count,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&amp;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(count), ref(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sample = 200;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21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4618" y="1851446"/>
            <a:ext cx="499476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int</a:t>
            </a:r>
            <a:r>
              <a:rPr lang="en-US" altLang="ko-KR" sz="2400" dirty="0">
                <a:solidFill>
                  <a:schemeClr val="bg1"/>
                </a:solidFill>
              </a:rPr>
              <a:t> main() </a:t>
            </a:r>
            <a:r>
              <a:rPr lang="en-US" altLang="ko-KR" sz="2400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 = 400;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Test test(300, number);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</a:rPr>
              <a:t> &lt;&lt; "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test.maxCount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</a:t>
            </a: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   &lt;&lt;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test.maxCount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&lt;&lt; "\n";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>
                <a:solidFill>
                  <a:schemeClr val="bg1"/>
                </a:solidFill>
              </a:rPr>
              <a:t>::</a:t>
            </a:r>
            <a:r>
              <a:rPr lang="en-US" altLang="ko-KR" sz="2400" dirty="0" err="1">
                <a:solidFill>
                  <a:schemeClr val="bg1"/>
                </a:solidFill>
              </a:rPr>
              <a:t>cout</a:t>
            </a:r>
            <a:r>
              <a:rPr lang="en-US" altLang="ko-KR" sz="2400" dirty="0">
                <a:solidFill>
                  <a:schemeClr val="bg1"/>
                </a:solidFill>
              </a:rPr>
              <a:t> &lt;&lt; "</a:t>
            </a:r>
            <a:r>
              <a:rPr lang="en-US" altLang="ko-KR" sz="2400" dirty="0" err="1">
                <a:solidFill>
                  <a:schemeClr val="bg1"/>
                </a:solidFill>
              </a:rPr>
              <a:t>test.ref</a:t>
            </a:r>
            <a:r>
              <a:rPr lang="en-US" altLang="ko-KR" sz="2400" dirty="0">
                <a:solidFill>
                  <a:schemeClr val="bg1"/>
                </a:solidFill>
              </a:rPr>
              <a:t> = </a:t>
            </a: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&lt;&lt; </a:t>
            </a:r>
            <a:r>
              <a:rPr lang="en-US" altLang="ko-KR" sz="2400" dirty="0" err="1">
                <a:solidFill>
                  <a:schemeClr val="bg1"/>
                </a:solidFill>
              </a:rPr>
              <a:t>test.ref</a:t>
            </a:r>
            <a:r>
              <a:rPr lang="en-US" altLang="ko-KR" sz="2400" dirty="0">
                <a:solidFill>
                  <a:schemeClr val="bg1"/>
                </a:solidFill>
              </a:rPr>
              <a:t> &lt;&lt; "\n";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</a:t>
            </a:r>
            <a:r>
              <a:rPr lang="en-US" altLang="ko-KR" sz="2400" dirty="0">
                <a:solidFill>
                  <a:schemeClr val="bg1"/>
                </a:solidFill>
              </a:rPr>
              <a:t>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89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820787"/>
            <a:ext cx="64484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 descr="http://thoth.kr/files/attach/images/6444/045/541/004/454104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548979"/>
            <a:ext cx="405765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2239" y="2295202"/>
            <a:ext cx="7699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</a:rPr>
              <a:t>소멸자는</a:t>
            </a:r>
            <a:r>
              <a:rPr lang="ko-KR" altLang="en-US" sz="2400" dirty="0" smtClean="0">
                <a:solidFill>
                  <a:schemeClr val="bg1"/>
                </a:solidFill>
              </a:rPr>
              <a:t> 객체가 소멸할 때 자동적으로 호출되는 함수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7311" y="3197720"/>
            <a:ext cx="7409401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소멸자의 이름은 생성자의 이름 앞에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~</a:t>
            </a:r>
            <a:r>
              <a:rPr lang="ko-KR" altLang="en-US" sz="2400" dirty="0" smtClean="0">
                <a:solidFill>
                  <a:schemeClr val="bg1"/>
                </a:solidFill>
              </a:rPr>
              <a:t>를 붙인 형태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예를 들어 </a:t>
            </a:r>
            <a:r>
              <a:rPr lang="en-US" altLang="ko-KR" sz="2400" dirty="0" smtClean="0">
                <a:solidFill>
                  <a:schemeClr val="bg1"/>
                </a:solidFill>
              </a:rPr>
              <a:t>Point </a:t>
            </a:r>
            <a:r>
              <a:rPr lang="ko-KR" altLang="en-US" sz="2400" dirty="0" smtClean="0">
                <a:solidFill>
                  <a:schemeClr val="bg1"/>
                </a:solidFill>
              </a:rPr>
              <a:t>클래스의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소멸자는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~Point()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3458" y="4582869"/>
            <a:ext cx="7257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소멸자의 주요 용도는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객체가 사용한 자원의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정리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’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6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6909" y="2551544"/>
            <a:ext cx="30101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Test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*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arr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Test(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arraySize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~Test();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536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27793" y="1916832"/>
            <a:ext cx="708841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Point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 변수들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x, y;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 함수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Print()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“(“ &lt;&lt; x &lt;&lt; “, “ &lt;&lt; y &lt;&lt; “)\n”;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2625" y="2398236"/>
            <a:ext cx="38587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Test::Test(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arraySize</a:t>
            </a:r>
            <a:r>
              <a:rPr lang="en-US" altLang="ko-KR" sz="2400" dirty="0" smtClean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arr</a:t>
            </a:r>
            <a:r>
              <a:rPr lang="en-US" altLang="ko-KR" sz="2400" dirty="0" smtClean="0">
                <a:solidFill>
                  <a:schemeClr val="bg1"/>
                </a:solidFill>
              </a:rPr>
              <a:t> = new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[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arraySize</a:t>
            </a:r>
            <a:r>
              <a:rPr lang="en-US" altLang="ko-KR" sz="2400" dirty="0" smtClean="0">
                <a:solidFill>
                  <a:schemeClr val="bg1"/>
                </a:solidFill>
              </a:rPr>
              <a:t>];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Test::~Test()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delete[]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arr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arr</a:t>
            </a:r>
            <a:r>
              <a:rPr lang="en-US" altLang="ko-KR" sz="2400" dirty="0" smtClean="0">
                <a:solidFill>
                  <a:schemeClr val="bg1"/>
                </a:solidFill>
              </a:rPr>
              <a:t> = NULL;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7738" y="1468631"/>
            <a:ext cx="584852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void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size;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</a:t>
            </a:r>
            <a:r>
              <a:rPr lang="ko-KR" altLang="en-US" sz="2400" dirty="0" smtClean="0">
                <a:solidFill>
                  <a:schemeClr val="bg1"/>
                </a:solidFill>
              </a:rPr>
              <a:t>몇 개의 정수를 입력</a:t>
            </a:r>
            <a:r>
              <a:rPr lang="en-US" altLang="ko-KR" sz="2400" dirty="0" smtClean="0">
                <a:solidFill>
                  <a:schemeClr val="bg1"/>
                </a:solidFill>
              </a:rPr>
              <a:t>? : “;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cin</a:t>
            </a:r>
            <a:r>
              <a:rPr lang="en-US" altLang="ko-KR" sz="2400" dirty="0" smtClean="0">
                <a:solidFill>
                  <a:schemeClr val="bg1"/>
                </a:solidFill>
              </a:rPr>
              <a:t> &gt;&gt; size;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Test test(size);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for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 = 0;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 &lt; size;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++)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cin</a:t>
            </a:r>
            <a:r>
              <a:rPr lang="en-US" altLang="ko-KR" sz="2400" dirty="0" smtClean="0">
                <a:solidFill>
                  <a:schemeClr val="bg1"/>
                </a:solidFill>
              </a:rPr>
              <a:t> &gt;&gt;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test.arr</a:t>
            </a:r>
            <a:r>
              <a:rPr lang="en-US" altLang="ko-KR" sz="2400" dirty="0" smtClean="0">
                <a:solidFill>
                  <a:schemeClr val="bg1"/>
                </a:solidFill>
              </a:rPr>
              <a:t>[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];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for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 = size – 1;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 &gt;= 0;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--)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test.arr</a:t>
            </a:r>
            <a:r>
              <a:rPr lang="en-US" altLang="ko-KR" sz="2400" dirty="0" smtClean="0">
                <a:solidFill>
                  <a:schemeClr val="bg1"/>
                </a:solidFill>
              </a:rPr>
              <a:t>[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</a:rPr>
              <a:t>] &lt;&lt; “ “;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15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생성자와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소멸자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7" y="3050654"/>
            <a:ext cx="64484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1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805" y="1340768"/>
            <a:ext cx="7510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클래스에서 말하는 접근 제어는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어떤 멤버를 외부에 보이게 할 것인지 지정하는 작업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32610" y="2996952"/>
            <a:ext cx="7278778" cy="32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599892" y="2780928"/>
            <a:ext cx="1944216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151620" y="3212976"/>
            <a:ext cx="2448272" cy="24482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544108" y="3212976"/>
            <a:ext cx="2448272" cy="24482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62924" y="580526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외부에 공개할 멤버들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70828" y="580526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외부에 숨길 멤버들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3749030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멤버 변수 </a:t>
            </a:r>
            <a:r>
              <a:rPr lang="en-US" altLang="ko-KR" sz="1200" dirty="0" smtClean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45569" y="3890327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멤버 변수 </a:t>
            </a:r>
            <a:r>
              <a:rPr lang="en-US" altLang="ko-KR" sz="1200" dirty="0" smtClean="0">
                <a:solidFill>
                  <a:schemeClr val="bg1"/>
                </a:solidFill>
              </a:rPr>
              <a:t>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81708" y="4298612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멤버 변수 </a:t>
            </a:r>
            <a:r>
              <a:rPr lang="en-US" altLang="ko-KR" sz="1200" dirty="0" smtClean="0">
                <a:solidFill>
                  <a:schemeClr val="bg1"/>
                </a:solidFill>
              </a:rPr>
              <a:t>4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75656" y="466472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멤버 함수 </a:t>
            </a:r>
            <a:r>
              <a:rPr lang="en-US" altLang="ko-KR" sz="1200" dirty="0" smtClean="0">
                <a:solidFill>
                  <a:schemeClr val="bg1"/>
                </a:solidFill>
              </a:rPr>
              <a:t>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6887" y="5085183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멤버 함수 </a:t>
            </a:r>
            <a:r>
              <a:rPr lang="en-US" altLang="ko-KR" sz="1200" dirty="0" smtClean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71152" y="3472031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멤버 변수 </a:t>
            </a:r>
            <a:r>
              <a:rPr lang="en-US" altLang="ko-KR" sz="1200" dirty="0" smtClean="0">
                <a:solidFill>
                  <a:schemeClr val="bg1"/>
                </a:solidFill>
              </a:rPr>
              <a:t>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6169" y="3985920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멤버 함수 </a:t>
            </a:r>
            <a:r>
              <a:rPr lang="en-US" altLang="ko-KR" sz="1200" dirty="0" smtClean="0">
                <a:solidFill>
                  <a:schemeClr val="bg1"/>
                </a:solidFill>
              </a:rPr>
              <a:t>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91366" y="413856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멤버 함수 </a:t>
            </a:r>
            <a:r>
              <a:rPr lang="en-US" altLang="ko-KR" sz="1200" dirty="0" smtClean="0">
                <a:solidFill>
                  <a:schemeClr val="bg1"/>
                </a:solidFill>
              </a:rPr>
              <a:t>4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15107" y="461713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장의력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5329" y="46864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오덕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16216" y="507925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합필갤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3384" y="1903764"/>
            <a:ext cx="3897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접근 권한과 관련한 키워드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73201" y="2756534"/>
            <a:ext cx="6591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public : </a:t>
            </a:r>
            <a:r>
              <a:rPr lang="ko-KR" altLang="en-US" sz="2400" dirty="0" smtClean="0">
                <a:solidFill>
                  <a:schemeClr val="bg1"/>
                </a:solidFill>
              </a:rPr>
              <a:t>외부에서의 접근을 허용한다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protected, private : </a:t>
            </a:r>
            <a:r>
              <a:rPr lang="ko-KR" altLang="en-US" sz="2400" dirty="0" smtClean="0">
                <a:solidFill>
                  <a:schemeClr val="bg1"/>
                </a:solidFill>
              </a:rPr>
              <a:t>외부에서 접근할 수 없다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05425" y="4604935"/>
            <a:ext cx="4533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protected</a:t>
            </a:r>
            <a:r>
              <a:rPr lang="ko-KR" altLang="en-US" sz="2400" dirty="0" smtClean="0">
                <a:solidFill>
                  <a:schemeClr val="bg1"/>
                </a:solidFill>
              </a:rPr>
              <a:t>와 </a:t>
            </a:r>
            <a:r>
              <a:rPr lang="en-US" altLang="ko-KR" sz="2400" dirty="0" smtClean="0">
                <a:solidFill>
                  <a:schemeClr val="bg1"/>
                </a:solidFill>
              </a:rPr>
              <a:t>private</a:t>
            </a:r>
            <a:r>
              <a:rPr lang="ko-KR" altLang="en-US" sz="2400" dirty="0" smtClean="0">
                <a:solidFill>
                  <a:schemeClr val="bg1"/>
                </a:solidFill>
              </a:rPr>
              <a:t>의 차이점은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상속을 배우고 나서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976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569" y="1794296"/>
            <a:ext cx="38088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AccessControl</a:t>
            </a:r>
            <a:r>
              <a:rPr lang="en-US" altLang="ko-KR" sz="2400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char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publicData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publicFunc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 {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protected: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protectedData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protectedFunc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 {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float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privateData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privateFunc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 {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860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9932" y="1628800"/>
            <a:ext cx="410413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AccessControl</a:t>
            </a:r>
            <a:r>
              <a:rPr lang="en-US" altLang="ko-KR" sz="2400" dirty="0" smtClean="0">
                <a:solidFill>
                  <a:schemeClr val="bg1"/>
                </a:solidFill>
              </a:rPr>
              <a:t> ac;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ac.publicData</a:t>
            </a:r>
            <a:r>
              <a:rPr lang="en-US" altLang="ko-KR" sz="2400" dirty="0" smtClean="0">
                <a:solidFill>
                  <a:schemeClr val="bg1"/>
                </a:solidFill>
              </a:rPr>
              <a:t> = ‘A’;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ac.publicFunc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(); 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ac.protectedData</a:t>
            </a:r>
            <a:r>
              <a:rPr lang="en-US" altLang="ko-KR" sz="2400" dirty="0" smtClean="0">
                <a:solidFill>
                  <a:schemeClr val="bg1"/>
                </a:solidFill>
              </a:rPr>
              <a:t> = 100;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ac.protectedFunc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(); 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ac.privateData</a:t>
            </a:r>
            <a:r>
              <a:rPr lang="en-US" altLang="ko-KR" sz="2400" dirty="0" smtClean="0">
                <a:solidFill>
                  <a:schemeClr val="bg1"/>
                </a:solidFill>
              </a:rPr>
              <a:t> = 4.5f; 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ac.privateFunc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();		  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482" name="Picture 2" descr="http://jjalbang.thoth.kr/files/attach/images/6444/857/799/002/27998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0" y="3668990"/>
            <a:ext cx="469392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8" y="1490092"/>
            <a:ext cx="741426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5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14448" y="2732727"/>
            <a:ext cx="4915128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main() </a:t>
            </a:r>
            <a:r>
              <a:rPr lang="ko-KR" altLang="en-US" sz="2400" dirty="0" smtClean="0">
                <a:solidFill>
                  <a:schemeClr val="bg1"/>
                </a:solidFill>
              </a:rPr>
              <a:t>함수는 </a:t>
            </a:r>
            <a:r>
              <a:rPr lang="en-US" altLang="ko-KR" sz="2400" dirty="0" smtClean="0">
                <a:solidFill>
                  <a:schemeClr val="bg1"/>
                </a:solidFill>
              </a:rPr>
              <a:t>‘</a:t>
            </a:r>
            <a:r>
              <a:rPr lang="ko-KR" altLang="en-US" sz="2400" dirty="0" smtClean="0">
                <a:solidFill>
                  <a:schemeClr val="bg1"/>
                </a:solidFill>
              </a:rPr>
              <a:t>외부</a:t>
            </a:r>
            <a:r>
              <a:rPr lang="en-US" altLang="ko-KR" sz="2400" dirty="0" smtClean="0">
                <a:solidFill>
                  <a:schemeClr val="bg1"/>
                </a:solidFill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</a:rPr>
              <a:t>가 된다는 점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24737" y="3596823"/>
            <a:ext cx="5894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클래스에게 있어서 </a:t>
            </a:r>
            <a:r>
              <a:rPr lang="en-US" altLang="ko-KR" sz="2400" dirty="0" smtClean="0">
                <a:solidFill>
                  <a:schemeClr val="bg1"/>
                </a:solidFill>
              </a:rPr>
              <a:t>‘</a:t>
            </a:r>
            <a:r>
              <a:rPr lang="ko-KR" altLang="en-US" sz="2400" dirty="0" smtClean="0">
                <a:solidFill>
                  <a:schemeClr val="bg1"/>
                </a:solidFill>
              </a:rPr>
              <a:t>내부</a:t>
            </a:r>
            <a:r>
              <a:rPr lang="en-US" altLang="ko-KR" sz="2400" dirty="0" smtClean="0">
                <a:solidFill>
                  <a:schemeClr val="bg1"/>
                </a:solidFill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</a:rPr>
              <a:t>는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멤버 함수 뿐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다른 모든 함수들은 </a:t>
            </a:r>
            <a:r>
              <a:rPr lang="en-US" altLang="ko-KR" sz="2400" dirty="0" smtClean="0">
                <a:solidFill>
                  <a:schemeClr val="bg1"/>
                </a:solidFill>
              </a:rPr>
              <a:t>‘</a:t>
            </a:r>
            <a:r>
              <a:rPr lang="ko-KR" altLang="en-US" sz="2400" dirty="0" smtClean="0">
                <a:solidFill>
                  <a:schemeClr val="bg1"/>
                </a:solidFill>
              </a:rPr>
              <a:t>외부</a:t>
            </a:r>
            <a:r>
              <a:rPr lang="en-US" altLang="ko-KR" sz="2400" dirty="0" smtClean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5877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8421" y="2432606"/>
            <a:ext cx="7087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근데 접근 권한은요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외부에서 접근할 수 있느냐를 설정한 것이거든요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303" y="3884855"/>
            <a:ext cx="7619394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클래스의 내부인 멤버 함수에서는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접근 권한에 상관 없이 모든 멤버에 접근할 수 있지요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71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5081" y="2534555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구조체에 비해서 뭐가 달라졌죠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0487" y="3354598"/>
            <a:ext cx="6143028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class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라는 키워드를 사용해서 정의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접근 제어와 관련된 키워드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(public)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를 사용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멤버 함수 역시 정의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4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7569" y="1239123"/>
            <a:ext cx="406104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AccessControl</a:t>
            </a:r>
            <a:r>
              <a:rPr lang="en-US" altLang="ko-KR" sz="2400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char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publicData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publicFunc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 {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protected: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protectedData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protectedFunc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 {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float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privateData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privateFunc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 { 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AccessAllMembers</a:t>
            </a:r>
            <a:r>
              <a:rPr lang="en-US" altLang="ko-KR" sz="2400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64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3075" y="2398236"/>
            <a:ext cx="59578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AccessControl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AccessAllMembers</a:t>
            </a:r>
            <a:r>
              <a:rPr lang="en-US" altLang="ko-KR" sz="2400" dirty="0" smtClean="0">
                <a:solidFill>
                  <a:schemeClr val="bg1"/>
                </a:solidFill>
              </a:rPr>
              <a:t>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publicData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‘A’;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publicFunc</a:t>
            </a:r>
            <a:r>
              <a:rPr lang="en-US" altLang="ko-KR" sz="2400" dirty="0">
                <a:solidFill>
                  <a:schemeClr val="bg1"/>
                </a:solidFill>
              </a:rPr>
              <a:t>(); 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protectedData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100;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protectedFunc</a:t>
            </a:r>
            <a:r>
              <a:rPr lang="en-US" altLang="ko-KR" sz="2400" dirty="0">
                <a:solidFill>
                  <a:schemeClr val="bg1"/>
                </a:solidFill>
              </a:rPr>
              <a:t>(); 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privateData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4.5f; 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privateFunc</a:t>
            </a:r>
            <a:r>
              <a:rPr lang="en-US" altLang="ko-KR" sz="2400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6136" y="3135635"/>
            <a:ext cx="865172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private</a:t>
            </a:r>
            <a:r>
              <a:rPr lang="ko-KR" altLang="en-US" sz="2400" dirty="0" smtClean="0">
                <a:solidFill>
                  <a:schemeClr val="bg1"/>
                </a:solidFill>
              </a:rPr>
              <a:t>로 지정한 멤버에 접근할 수는 없지만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public</a:t>
            </a:r>
            <a:r>
              <a:rPr lang="ko-KR" altLang="en-US" sz="2400" dirty="0" smtClean="0">
                <a:solidFill>
                  <a:schemeClr val="bg1"/>
                </a:solidFill>
              </a:rPr>
              <a:t>으로 지정한 멤버 함수를 통해서 간접적으로 접근 가능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781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7966" y="1700808"/>
            <a:ext cx="7988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클래스에서 모든 멤버 변수는 </a:t>
            </a:r>
            <a:r>
              <a:rPr lang="en-US" altLang="ko-KR" sz="2400" dirty="0" smtClean="0">
                <a:solidFill>
                  <a:schemeClr val="bg1"/>
                </a:solidFill>
              </a:rPr>
              <a:t>protected </a:t>
            </a:r>
            <a:r>
              <a:rPr lang="ko-KR" altLang="en-US" sz="2400" dirty="0" smtClean="0">
                <a:solidFill>
                  <a:schemeClr val="bg1"/>
                </a:solidFill>
              </a:rPr>
              <a:t>혹은 </a:t>
            </a:r>
            <a:r>
              <a:rPr lang="en-US" altLang="ko-KR" sz="2400" dirty="0" smtClean="0">
                <a:solidFill>
                  <a:schemeClr val="bg1"/>
                </a:solidFill>
              </a:rPr>
              <a:t>private</a:t>
            </a:r>
            <a:r>
              <a:rPr lang="ko-KR" altLang="en-US" sz="2400" dirty="0" smtClean="0">
                <a:solidFill>
                  <a:schemeClr val="bg1"/>
                </a:solidFill>
              </a:rPr>
              <a:t>로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약속된 부분</a:t>
            </a:r>
            <a:r>
              <a:rPr lang="en-US" altLang="ko-KR" sz="2400" dirty="0" smtClean="0">
                <a:solidFill>
                  <a:schemeClr val="bg1"/>
                </a:solidFill>
              </a:rPr>
              <a:t>[</a:t>
            </a:r>
            <a:r>
              <a:rPr lang="ko-KR" altLang="en-US" sz="2400" dirty="0" smtClean="0">
                <a:solidFill>
                  <a:schemeClr val="bg1"/>
                </a:solidFill>
              </a:rPr>
              <a:t>인터페이스</a:t>
            </a:r>
            <a:r>
              <a:rPr lang="en-US" altLang="ko-KR" sz="2400" dirty="0" smtClean="0">
                <a:solidFill>
                  <a:schemeClr val="bg1"/>
                </a:solidFill>
              </a:rPr>
              <a:t>]</a:t>
            </a:r>
            <a:r>
              <a:rPr lang="ko-KR" altLang="en-US" sz="2400" dirty="0" smtClean="0">
                <a:solidFill>
                  <a:schemeClr val="bg1"/>
                </a:solidFill>
              </a:rPr>
              <a:t>에 멤버 변수를 놓지 말라는 뜻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10" name="Picture 2" descr="http://thoth.kr/files/attach/images/6444/118/679/004/467911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45" y="3284984"/>
            <a:ext cx="49625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0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7352" y="1484784"/>
            <a:ext cx="7369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변수가 공개되면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아무 때나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아무 곳에서나 멤버 변수의 값 변경 가능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1853" y="3407271"/>
            <a:ext cx="6840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집에서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TV</a:t>
            </a:r>
            <a:r>
              <a:rPr lang="ko-KR" altLang="en-US" sz="2400" dirty="0" smtClean="0">
                <a:solidFill>
                  <a:schemeClr val="bg1"/>
                </a:solidFill>
              </a:rPr>
              <a:t>를 시청하고 있는데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골목을 지나가던 사람이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리모콘을</a:t>
            </a:r>
            <a:r>
              <a:rPr lang="ko-KR" altLang="en-US" sz="2400" dirty="0" smtClean="0">
                <a:solidFill>
                  <a:schemeClr val="bg1"/>
                </a:solidFill>
              </a:rPr>
              <a:t> 사용해서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다른 채널을 변경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근데 하필이면 변경한 채널이 </a:t>
            </a:r>
            <a:r>
              <a:rPr lang="en-US" altLang="ko-KR" sz="2400" dirty="0" smtClean="0">
                <a:solidFill>
                  <a:schemeClr val="bg1"/>
                </a:solidFill>
              </a:rPr>
              <a:t>19</a:t>
            </a:r>
            <a:r>
              <a:rPr lang="ko-KR" altLang="en-US" sz="2400" dirty="0" smtClean="0">
                <a:solidFill>
                  <a:schemeClr val="bg1"/>
                </a:solidFill>
              </a:rPr>
              <a:t>금 방송이라면</a:t>
            </a:r>
            <a:r>
              <a:rPr lang="en-US" altLang="ko-KR" sz="2400" dirty="0" smtClean="0">
                <a:solidFill>
                  <a:schemeClr val="bg1"/>
                </a:solidFill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7121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3794" name="Picture 2" descr="http://cfile24.uf.tistory.com/image/1367EB1E4A5B2907176A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265014"/>
            <a:ext cx="4762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7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634" y="1890055"/>
            <a:ext cx="7500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따라서 직접 멤버 변수를 노출하는 대신에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접근자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2400" dirty="0" smtClean="0">
                <a:solidFill>
                  <a:schemeClr val="bg1"/>
                </a:solidFill>
              </a:rPr>
              <a:t> 사용해서 간접적으로 멤버 변수를 노출하는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방법을 사용할 필요가 있다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863" y="4122303"/>
            <a:ext cx="7688322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접근자는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단순히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public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접근 권한을 가진 멤버 함수로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외부에서 멤버 변수에 접근하는 것을 도와주는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혹은 감시하는 역할을 한다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0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21237" y="1700808"/>
            <a:ext cx="510152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Point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접근</a:t>
            </a:r>
            <a:r>
              <a:rPr lang="ko-KR" altLang="en-US" sz="2400" dirty="0" err="1">
                <a:solidFill>
                  <a:schemeClr val="bg1"/>
                </a:solidFill>
              </a:rPr>
              <a:t>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SetX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value) { x = value; }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SetY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value) { y = value; }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GetX</a:t>
            </a:r>
            <a:r>
              <a:rPr lang="en-US" altLang="ko-KR" sz="2400" dirty="0" smtClean="0">
                <a:solidFill>
                  <a:schemeClr val="bg1"/>
                </a:solidFill>
              </a:rPr>
              <a:t>() { return x; }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GetY</a:t>
            </a:r>
            <a:r>
              <a:rPr lang="en-US" altLang="ko-KR" sz="2400" dirty="0" smtClean="0">
                <a:solidFill>
                  <a:schemeClr val="bg1"/>
                </a:solidFill>
              </a:rPr>
              <a:t>() { return y; }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x, y;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3992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4507" y="1487681"/>
            <a:ext cx="673498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main()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Point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ko-KR" altLang="en-US" sz="2400" dirty="0" smtClean="0">
                <a:solidFill>
                  <a:schemeClr val="bg1"/>
                </a:solidFill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</a:rPr>
              <a:t>x, y </a:t>
            </a:r>
            <a:r>
              <a:rPr lang="ko-KR" altLang="en-US" sz="2400" dirty="0" smtClean="0">
                <a:solidFill>
                  <a:schemeClr val="bg1"/>
                </a:solidFill>
              </a:rPr>
              <a:t>좌표를 대입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pt.SetX</a:t>
            </a:r>
            <a:r>
              <a:rPr lang="en-US" altLang="ko-KR" sz="2400" dirty="0" smtClean="0">
                <a:solidFill>
                  <a:schemeClr val="bg1"/>
                </a:solidFill>
              </a:rPr>
              <a:t>(100);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pt.SetY</a:t>
            </a:r>
            <a:r>
              <a:rPr lang="en-US" altLang="ko-KR" sz="2400" dirty="0" smtClean="0">
                <a:solidFill>
                  <a:schemeClr val="bg1"/>
                </a:solidFill>
              </a:rPr>
              <a:t>(100);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</a:t>
            </a:r>
            <a:r>
              <a:rPr lang="ko-KR" altLang="en-US" sz="2400" dirty="0" smtClean="0">
                <a:solidFill>
                  <a:schemeClr val="bg1"/>
                </a:solidFill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</a:rPr>
              <a:t>x, y </a:t>
            </a:r>
            <a:r>
              <a:rPr lang="ko-KR" altLang="en-US" sz="2400" dirty="0" smtClean="0">
                <a:solidFill>
                  <a:schemeClr val="bg1"/>
                </a:solidFill>
              </a:rPr>
              <a:t>좌표를 각각 출력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pt.x</a:t>
            </a:r>
            <a:r>
              <a:rPr lang="en-US" altLang="ko-KR" sz="2400" dirty="0" smtClean="0">
                <a:solidFill>
                  <a:schemeClr val="bg1"/>
                </a:solidFill>
              </a:rPr>
              <a:t> = “ &lt;&lt;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pt.GetX</a:t>
            </a:r>
            <a:r>
              <a:rPr lang="en-US" altLang="ko-KR" sz="2400" dirty="0" smtClean="0">
                <a:solidFill>
                  <a:schemeClr val="bg1"/>
                </a:solidFill>
              </a:rPr>
              <a:t>() &lt;&lt; “\n”;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pt.y</a:t>
            </a:r>
            <a:r>
              <a:rPr lang="en-US" altLang="ko-KR" sz="2400" dirty="0" smtClean="0">
                <a:solidFill>
                  <a:schemeClr val="bg1"/>
                </a:solidFill>
              </a:rPr>
              <a:t> = “ &lt;&lt;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pt.GetY</a:t>
            </a:r>
            <a:r>
              <a:rPr lang="en-US" altLang="ko-KR" sz="2400" dirty="0" smtClean="0">
                <a:solidFill>
                  <a:schemeClr val="bg1"/>
                </a:solidFill>
              </a:rPr>
              <a:t>() &lt;&lt; “\n”;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return 0;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142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접근</a:t>
            </a:r>
            <a:r>
              <a:rPr lang="en-US" altLang="ko-KR" sz="29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제어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2178730"/>
            <a:ext cx="64484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62604" y="3834914"/>
            <a:ext cx="56188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변수 </a:t>
            </a:r>
            <a:r>
              <a:rPr lang="en-US" altLang="ko-KR" sz="2400" dirty="0" smtClean="0">
                <a:solidFill>
                  <a:schemeClr val="bg1"/>
                </a:solidFill>
              </a:rPr>
              <a:t>x, y</a:t>
            </a:r>
            <a:r>
              <a:rPr lang="ko-KR" altLang="en-US" sz="2400" dirty="0" smtClean="0">
                <a:solidFill>
                  <a:schemeClr val="bg1"/>
                </a:solidFill>
              </a:rPr>
              <a:t>의 값을 읽고 쓰게 해주는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함수들을 접근자라고 한다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읽고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Get,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쓰고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Set)</a:t>
            </a:r>
          </a:p>
        </p:txBody>
      </p:sp>
    </p:spTree>
    <p:extLst>
      <p:ext uri="{BB962C8B-B14F-4D97-AF65-F5344CB8AC3E}">
        <p14:creationId xmlns:p14="http://schemas.microsoft.com/office/powerpoint/2010/main" val="175967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27793" y="1916832"/>
            <a:ext cx="708841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Point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 변수들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x, y;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ko-KR" altLang="en-US" sz="2400" dirty="0" smtClean="0">
                <a:solidFill>
                  <a:schemeClr val="bg1"/>
                </a:solidFill>
              </a:rPr>
              <a:t>멤버 함수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Print()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“(“ &lt;&lt; x &lt;&lt; “, “ &lt;&lt; y &lt;&lt; “)\n”;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37318" y="1979315"/>
            <a:ext cx="807903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3" idx="0"/>
            <a:endCxn id="8" idx="1"/>
          </p:cNvCxnSpPr>
          <p:nvPr/>
        </p:nvCxnSpPr>
        <p:spPr>
          <a:xfrm rot="5400000" flipH="1" flipV="1">
            <a:off x="2039290" y="1030781"/>
            <a:ext cx="350515" cy="1546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87825" y="144413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클래스의 정의를 의미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5458" y="2339355"/>
            <a:ext cx="1040645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4" idx="3"/>
            <a:endCxn id="19" idx="1"/>
          </p:cNvCxnSpPr>
          <p:nvPr/>
        </p:nvCxnSpPr>
        <p:spPr>
          <a:xfrm>
            <a:off x="2076103" y="2519375"/>
            <a:ext cx="17758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51920" y="2334709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접근 제어와 관련된 키워드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87114" y="4168129"/>
            <a:ext cx="6641270" cy="11426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21" idx="0"/>
            <a:endCxn id="24" idx="1"/>
          </p:cNvCxnSpPr>
          <p:nvPr/>
        </p:nvCxnSpPr>
        <p:spPr>
          <a:xfrm rot="5400000" flipH="1" flipV="1">
            <a:off x="4742324" y="3496964"/>
            <a:ext cx="636591" cy="7057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13490" y="3208372"/>
            <a:ext cx="3348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클래스의 정의 안에서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정의된 함수는 멤버 함수가 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380702" y="349319"/>
            <a:ext cx="7484368" cy="5760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900" b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클래스의 정의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02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정적 멤버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7920" y="1929998"/>
            <a:ext cx="826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정적 멤버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(Static Members)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는 모든 객체가 공유하는 멤버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4924" y="3062476"/>
            <a:ext cx="6994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변수와 멤버 함수들은 객체마다 하나씩 존재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또한 객체는 저마다 자신의 멤버를 사용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6590" y="4748951"/>
            <a:ext cx="6070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하지만 정적 멤버 변수와 정적 멤버 함수는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클래스에 오직 하나만 존재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15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정적 멤버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4883" y="3199616"/>
            <a:ext cx="375423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Window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x, y;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void Create();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static char desktop[20];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static void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CloseAll</a:t>
            </a:r>
            <a:r>
              <a:rPr lang="en-US" altLang="ko-KR" sz="2400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8550" y="1975480"/>
            <a:ext cx="440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이렇게 생긴 클래스가 있다면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869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정적 멤버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827584" y="1268760"/>
            <a:ext cx="7708382" cy="4534821"/>
            <a:chOff x="827584" y="1556792"/>
            <a:chExt cx="7708382" cy="4534821"/>
          </a:xfrm>
        </p:grpSpPr>
        <p:grpSp>
          <p:nvGrpSpPr>
            <p:cNvPr id="5" name="그룹 4"/>
            <p:cNvGrpSpPr/>
            <p:nvPr/>
          </p:nvGrpSpPr>
          <p:grpSpPr>
            <a:xfrm>
              <a:off x="827584" y="3117041"/>
              <a:ext cx="1872208" cy="2974572"/>
              <a:chOff x="1835696" y="2184716"/>
              <a:chExt cx="1872208" cy="2974572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835696" y="2639008"/>
                <a:ext cx="1872208" cy="2520280"/>
                <a:chOff x="1619672" y="2636912"/>
                <a:chExt cx="1872208" cy="2520280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1619672" y="2636912"/>
                  <a:ext cx="1872208" cy="5040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 smtClean="0"/>
                    <a:t>  w1.x</a:t>
                  </a:r>
                  <a:endParaRPr lang="ko-KR" altLang="en-US" dirty="0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1619672" y="3140968"/>
                  <a:ext cx="1872208" cy="5040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 smtClean="0"/>
                    <a:t>  w1.y</a:t>
                  </a:r>
                  <a:endParaRPr lang="ko-KR" altLang="en-US" dirty="0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1619672" y="3645024"/>
                  <a:ext cx="1872208" cy="5040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 smtClean="0"/>
                    <a:t>  w1.Create()</a:t>
                  </a:r>
                  <a:endParaRPr lang="ko-KR" altLang="en-US" dirty="0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1619672" y="4149080"/>
                  <a:ext cx="1872208" cy="504056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w1.desktop</a:t>
                  </a:r>
                  <a:endParaRPr lang="ko-KR" altLang="en-US" dirty="0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1619672" y="4653136"/>
                  <a:ext cx="1872208" cy="5040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 smtClean="0"/>
                    <a:t>  w1.CloseAll()</a:t>
                  </a:r>
                  <a:endParaRPr lang="ko-KR" altLang="en-US" dirty="0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2531189" y="2184716"/>
                <a:ext cx="481222" cy="454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</a:rPr>
                  <a:t>w1</a:t>
                </a: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251208" y="3117041"/>
              <a:ext cx="1872208" cy="2974572"/>
              <a:chOff x="1835696" y="2184716"/>
              <a:chExt cx="1872208" cy="2974572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1835696" y="2639008"/>
                <a:ext cx="1872208" cy="2520280"/>
                <a:chOff x="1619672" y="2636912"/>
                <a:chExt cx="1872208" cy="2520280"/>
              </a:xfrm>
            </p:grpSpPr>
            <p:sp>
              <p:nvSpPr>
                <p:cNvPr id="25" name="직사각형 24"/>
                <p:cNvSpPr/>
                <p:nvPr/>
              </p:nvSpPr>
              <p:spPr>
                <a:xfrm>
                  <a:off x="1619672" y="2636912"/>
                  <a:ext cx="1872208" cy="5040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 smtClean="0"/>
                    <a:t>  w2.x</a:t>
                  </a:r>
                  <a:endParaRPr lang="ko-KR" altLang="en-US" dirty="0"/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1619672" y="3140968"/>
                  <a:ext cx="1872208" cy="5040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 smtClean="0"/>
                    <a:t>  w2.y</a:t>
                  </a:r>
                  <a:endParaRPr lang="ko-KR" altLang="en-US" dirty="0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1619672" y="3645024"/>
                  <a:ext cx="1872208" cy="5040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 smtClean="0"/>
                    <a:t>  w2.Create()</a:t>
                  </a:r>
                  <a:endParaRPr lang="ko-KR" altLang="en-US" dirty="0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1619672" y="4149080"/>
                  <a:ext cx="1872208" cy="504056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w2.desktop</a:t>
                  </a:r>
                  <a:endParaRPr lang="ko-KR" altLang="en-US" dirty="0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1619672" y="4653136"/>
                  <a:ext cx="1872208" cy="5040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 smtClean="0"/>
                    <a:t>  w2.CloseAll()</a:t>
                  </a:r>
                  <a:endParaRPr lang="ko-KR" altLang="en-US" dirty="0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2531189" y="2184716"/>
                <a:ext cx="481222" cy="454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</a:rPr>
                  <a:t>w2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3635896" y="1556792"/>
              <a:ext cx="1872208" cy="1008112"/>
              <a:chOff x="3275856" y="1628800"/>
              <a:chExt cx="1872208" cy="1008112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3275856" y="1628800"/>
                <a:ext cx="1872208" cy="504056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w1.desktop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275856" y="2132856"/>
                <a:ext cx="1872208" cy="50405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/>
                  <a:t>  w1.CloseAll()</a:t>
                </a:r>
                <a:endParaRPr lang="ko-KR" altLang="en-US" dirty="0"/>
              </a:p>
            </p:txBody>
          </p:sp>
        </p:grpSp>
        <p:cxnSp>
          <p:nvCxnSpPr>
            <p:cNvPr id="32" name="꺾인 연결선 31"/>
            <p:cNvCxnSpPr>
              <a:stCxn id="19" idx="3"/>
              <a:endCxn id="20" idx="3"/>
            </p:cNvCxnSpPr>
            <p:nvPr/>
          </p:nvCxnSpPr>
          <p:spPr>
            <a:xfrm>
              <a:off x="2699792" y="5335529"/>
              <a:ext cx="12700" cy="504056"/>
            </a:xfrm>
            <a:prstGeom prst="bentConnector3">
              <a:avLst>
                <a:gd name="adj1" fmla="val 180000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endCxn id="31" idx="2"/>
            </p:cNvCxnSpPr>
            <p:nvPr/>
          </p:nvCxnSpPr>
          <p:spPr>
            <a:xfrm rot="5400000" flipH="1" flipV="1">
              <a:off x="2237344" y="3252902"/>
              <a:ext cx="3022654" cy="1646658"/>
            </a:xfrm>
            <a:prstGeom prst="bentConnector3">
              <a:avLst>
                <a:gd name="adj1" fmla="val -104"/>
              </a:avLst>
            </a:prstGeom>
            <a:ln>
              <a:tailEnd type="arrow"/>
            </a:ln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꺾인 연결선 39"/>
            <p:cNvCxnSpPr>
              <a:stCxn id="28" idx="3"/>
              <a:endCxn id="29" idx="3"/>
            </p:cNvCxnSpPr>
            <p:nvPr/>
          </p:nvCxnSpPr>
          <p:spPr>
            <a:xfrm>
              <a:off x="8123416" y="5335529"/>
              <a:ext cx="12700" cy="504056"/>
            </a:xfrm>
            <a:prstGeom prst="bentConnector3">
              <a:avLst>
                <a:gd name="adj1" fmla="val 180000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꺾인 연결선 46"/>
            <p:cNvCxnSpPr/>
            <p:nvPr/>
          </p:nvCxnSpPr>
          <p:spPr>
            <a:xfrm rot="16200000" flipV="1">
              <a:off x="5248690" y="2309807"/>
              <a:ext cx="3537165" cy="3018336"/>
            </a:xfrm>
            <a:prstGeom prst="bentConnector3">
              <a:avLst>
                <a:gd name="adj1" fmla="val 100087"/>
              </a:avLst>
            </a:prstGeom>
            <a:ln>
              <a:tailEnd type="arrow"/>
            </a:ln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8350495" y="5587558"/>
              <a:ext cx="185471" cy="0"/>
            </a:xfrm>
            <a:prstGeom prst="line">
              <a:avLst/>
            </a:prstGeom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30" idx="1"/>
              <a:endCxn id="31" idx="1"/>
            </p:cNvCxnSpPr>
            <p:nvPr/>
          </p:nvCxnSpPr>
          <p:spPr>
            <a:xfrm rot="10800000" flipV="1">
              <a:off x="3635896" y="1808820"/>
              <a:ext cx="12700" cy="504056"/>
            </a:xfrm>
            <a:prstGeom prst="bentConnector3">
              <a:avLst>
                <a:gd name="adj1" fmla="val 180000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763688" y="1830015"/>
              <a:ext cx="1678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</a:rPr>
                <a:t>정적 멤버는 클래스에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</a:rPr>
                <a:t>하나만 존재한다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925342" y="4096584"/>
              <a:ext cx="13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</a:rPr>
                <a:t>멤버는 객체마다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</a:rPr>
                <a:t>하나씩 존재한다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62" name="꺾인 연결선 61"/>
            <p:cNvCxnSpPr>
              <a:stCxn id="2" idx="3"/>
              <a:endCxn id="15" idx="3"/>
            </p:cNvCxnSpPr>
            <p:nvPr/>
          </p:nvCxnSpPr>
          <p:spPr>
            <a:xfrm>
              <a:off x="2699792" y="3823361"/>
              <a:ext cx="12700" cy="1008112"/>
            </a:xfrm>
            <a:prstGeom prst="bentConnector3">
              <a:avLst>
                <a:gd name="adj1" fmla="val 180000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248529" y="2060848"/>
              <a:ext cx="16786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</a:rPr>
                <a:t>모든 객체는 동일한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</a:rPr>
                <a:t>정적 멤버를 공유한다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183526" y="5943339"/>
            <a:ext cx="4776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w1.desktop == w2.desktop == Window::desktop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모든 객체의 </a:t>
            </a:r>
            <a:r>
              <a:rPr lang="en-US" altLang="ko-KR" sz="1200" dirty="0" smtClean="0">
                <a:solidFill>
                  <a:schemeClr val="bg1"/>
                </a:solidFill>
              </a:rPr>
              <a:t>desktop</a:t>
            </a:r>
            <a:r>
              <a:rPr lang="ko-KR" altLang="en-US" sz="1200" dirty="0" smtClean="0">
                <a:solidFill>
                  <a:schemeClr val="bg1"/>
                </a:solidFill>
              </a:rPr>
              <a:t>은 동일한 변수 </a:t>
            </a:r>
            <a:r>
              <a:rPr lang="en-US" altLang="ko-KR" sz="1200" dirty="0" smtClean="0">
                <a:solidFill>
                  <a:schemeClr val="bg1"/>
                </a:solidFill>
              </a:rPr>
              <a:t>Window::desktop</a:t>
            </a:r>
            <a:r>
              <a:rPr lang="ko-KR" altLang="en-US" sz="1200" dirty="0" smtClean="0">
                <a:solidFill>
                  <a:schemeClr val="bg1"/>
                </a:solidFill>
              </a:rPr>
              <a:t>을 의미한다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73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정적 멤버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7890" name="Picture 2" descr="http://pds24.egloos.com/pds/201201/09/71/d0113571_4f0a5176d6bd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13" y="2469909"/>
            <a:ext cx="2995574" cy="36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032448" y="1484784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Q : </a:t>
            </a:r>
            <a:r>
              <a:rPr lang="ko-KR" altLang="en-US" sz="2400" dirty="0" smtClean="0">
                <a:solidFill>
                  <a:schemeClr val="bg1"/>
                </a:solidFill>
              </a:rPr>
              <a:t>정적 멤버 별로 안 어렵네요</a:t>
            </a:r>
            <a:r>
              <a:rPr lang="en-US" altLang="ko-KR" sz="2400" dirty="0" smtClean="0">
                <a:solidFill>
                  <a:schemeClr val="bg1"/>
                </a:solidFill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</a:rPr>
              <a:t>예제나 줘 보시죠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6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정적 멤버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0021" y="1243315"/>
            <a:ext cx="462395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class Number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public: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~Number();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ko-KR" altLang="en-US" sz="2400" dirty="0" smtClean="0">
                <a:solidFill>
                  <a:schemeClr val="bg1"/>
                </a:solidFill>
              </a:rPr>
              <a:t>정적 멤버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static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number_count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static void Print();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private: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// </a:t>
            </a:r>
            <a:r>
              <a:rPr lang="ko-KR" altLang="en-US" sz="2400" dirty="0" smtClean="0">
                <a:solidFill>
                  <a:schemeClr val="bg1"/>
                </a:solidFill>
              </a:rPr>
              <a:t>정적 멤버 변수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Number::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number_count</a:t>
            </a:r>
            <a:r>
              <a:rPr lang="en-US" altLang="ko-KR" sz="2400" dirty="0" smtClean="0">
                <a:solidFill>
                  <a:schemeClr val="bg1"/>
                </a:solidFill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14287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정적 멤버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5658" y="1252840"/>
            <a:ext cx="629268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void Number::Print()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“Number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 수 </a:t>
            </a:r>
            <a:r>
              <a:rPr lang="en-US" altLang="ko-KR" sz="2400" dirty="0" smtClean="0">
                <a:solidFill>
                  <a:schemeClr val="bg1"/>
                </a:solidFill>
              </a:rPr>
              <a:t>= “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&lt;&lt;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number_count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“\n”;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Number::Number(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 : number(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</a:t>
            </a:r>
            <a:r>
              <a:rPr lang="en-US" altLang="ko-KR" sz="2400" dirty="0" smtClean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// </a:t>
            </a:r>
            <a:r>
              <a:rPr lang="ko-KR" altLang="en-US" sz="2400" dirty="0" smtClean="0">
                <a:solidFill>
                  <a:schemeClr val="bg1"/>
                </a:solidFill>
              </a:rPr>
              <a:t>숫자 객체의 수 증가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number_count</a:t>
            </a:r>
            <a:r>
              <a:rPr lang="en-US" altLang="ko-KR" sz="2400" dirty="0" smtClean="0">
                <a:solidFill>
                  <a:schemeClr val="bg1"/>
                </a:solidFill>
              </a:rPr>
              <a:t>++;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Number::~Number() {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ko-KR" altLang="en-US" sz="2400" dirty="0" smtClean="0">
                <a:solidFill>
                  <a:schemeClr val="bg1"/>
                </a:solidFill>
              </a:rPr>
              <a:t>숫자 객체의 수 감소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number_count</a:t>
            </a:r>
            <a:r>
              <a:rPr lang="en-US" altLang="ko-KR" sz="2400" dirty="0" smtClean="0">
                <a:solidFill>
                  <a:schemeClr val="bg1"/>
                </a:solidFill>
              </a:rPr>
              <a:t>--;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8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정적 멤버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17692" y="1431826"/>
            <a:ext cx="290861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void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main()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Number::Print();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//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 생성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 one(1);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Number::Print();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Number two(2);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 three(3);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Number::Print();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정적 멤버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2348880"/>
            <a:ext cx="64484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25225" y="4425457"/>
            <a:ext cx="7093609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정적 멤버는 객체의 소유가 아니라 클래스의 소유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85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정적 멤버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887" y="1916832"/>
            <a:ext cx="8310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정적 멤버 함수에서는 일반 멤버에 접근할 수 없다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(number</a:t>
            </a:r>
            <a:r>
              <a:rPr lang="ko-KR" altLang="en-US" sz="2400" dirty="0">
                <a:solidFill>
                  <a:schemeClr val="bg1"/>
                </a:solidFill>
              </a:rPr>
              <a:t>가 어느 클래스의 멤버 변수인지 알 수 없기 </a:t>
            </a:r>
            <a:r>
              <a:rPr lang="ko-KR" altLang="en-US" sz="2400" dirty="0" smtClean="0">
                <a:solidFill>
                  <a:schemeClr val="bg1"/>
                </a:solidFill>
              </a:rPr>
              <a:t>때문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9896" y="3645024"/>
            <a:ext cx="5284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void Number::Print() {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number = 100;   // </a:t>
            </a:r>
            <a:r>
              <a:rPr lang="ko-KR" altLang="en-US" sz="2400" dirty="0" smtClean="0">
                <a:solidFill>
                  <a:schemeClr val="bg1"/>
                </a:solidFill>
              </a:rPr>
              <a:t>실패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std</a:t>
            </a:r>
            <a:r>
              <a:rPr lang="en-US" altLang="ko-KR" sz="2400" dirty="0" smtClean="0">
                <a:solidFill>
                  <a:schemeClr val="bg1"/>
                </a:solidFill>
              </a:rPr>
              <a:t>::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cout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“Number </a:t>
            </a:r>
            <a:r>
              <a:rPr lang="ko-KR" altLang="en-US" sz="2400" dirty="0" smtClean="0">
                <a:solidFill>
                  <a:schemeClr val="bg1"/>
                </a:solidFill>
              </a:rPr>
              <a:t>객체 수 </a:t>
            </a:r>
            <a:r>
              <a:rPr lang="en-US" altLang="ko-KR" sz="2400" dirty="0" smtClean="0">
                <a:solidFill>
                  <a:schemeClr val="bg1"/>
                </a:solidFill>
              </a:rPr>
              <a:t>= “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&lt;&lt;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number_count</a:t>
            </a:r>
            <a:r>
              <a:rPr lang="en-US" altLang="ko-KR" sz="2400" dirty="0" smtClean="0">
                <a:solidFill>
                  <a:schemeClr val="bg1"/>
                </a:solidFill>
              </a:rPr>
              <a:t> &lt;&lt; “\n”;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682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7242"/>
            <a:ext cx="2448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Copyright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utilForever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All rights reserved.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42795" y="304081"/>
            <a:ext cx="1349103" cy="702602"/>
            <a:chOff x="7442795" y="304081"/>
            <a:chExt cx="1349103" cy="702602"/>
          </a:xfrm>
        </p:grpSpPr>
        <p:pic>
          <p:nvPicPr>
            <p:cNvPr id="9" name="Picture 2" descr="C:\Users\utilFoReVeR\Desktop\ta_frog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95" y="304081"/>
              <a:ext cx="844550" cy="47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60983" y="63735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Agency FB" pitchFamily="34" charset="0"/>
                </a:rPr>
                <a:t>Prog</a:t>
              </a:r>
              <a:endParaRPr lang="ko-KR" altLang="en-US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80702" y="349319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ko-KR" altLang="en-US" sz="29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멤버 함수</a:t>
            </a:r>
            <a:endParaRPr lang="ko-KR" altLang="en-US" sz="29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777" y="1536194"/>
            <a:ext cx="3730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멤버 함수에서 다룰 내용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5700" y="2328282"/>
            <a:ext cx="317266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인라인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함수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err="1" smtClean="0">
                <a:solidFill>
                  <a:schemeClr val="bg1"/>
                </a:solidFill>
              </a:rPr>
              <a:t>Const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함수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멤버 함수의 오버로딩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onlifezone.com/files/attach/images/119/865/588/003/%EC%A7%A4%EB%B0%A94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567" y="4488522"/>
            <a:ext cx="2348865" cy="17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5933</Words>
  <Application>Microsoft Office PowerPoint</Application>
  <PresentationFormat>화면 슬라이드 쇼(4:3)</PresentationFormat>
  <Paragraphs>1453</Paragraphs>
  <Slides>159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159</vt:i4>
      </vt:variant>
    </vt:vector>
  </HeadingPairs>
  <TitlesOfParts>
    <vt:vector size="161" baseType="lpstr">
      <vt:lpstr>Office 테마</vt:lpstr>
      <vt:lpstr>1_Office 테마</vt:lpstr>
      <vt:lpstr>C++ Programming Tutor</vt:lpstr>
      <vt:lpstr>8주차 수업 안내</vt:lpstr>
      <vt:lpstr>클래스의 정의</vt:lpstr>
      <vt:lpstr>PowerPoint 프레젠테이션</vt:lpstr>
      <vt:lpstr>클래스의 정의</vt:lpstr>
      <vt:lpstr>클래스의 정의</vt:lpstr>
      <vt:lpstr>클래스의 정의</vt:lpstr>
      <vt:lpstr>클래스의 정의</vt:lpstr>
      <vt:lpstr>PowerPoint 프레젠테이션</vt:lpstr>
      <vt:lpstr>클래스의 정의</vt:lpstr>
      <vt:lpstr>클래스의 정의</vt:lpstr>
      <vt:lpstr>클래스의 정의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객체의 생성과 사용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생성자와 소멸자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접근 제어</vt:lpstr>
      <vt:lpstr>정적 멤버</vt:lpstr>
      <vt:lpstr>정적 멤버</vt:lpstr>
      <vt:lpstr>정적 멤버</vt:lpstr>
      <vt:lpstr>정적 멤버</vt:lpstr>
      <vt:lpstr>정적 멤버</vt:lpstr>
      <vt:lpstr>정적 멤버</vt:lpstr>
      <vt:lpstr>정적 멤버</vt:lpstr>
      <vt:lpstr>정적 멤버</vt:lpstr>
      <vt:lpstr>정적 멤버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멤버 함수</vt:lpstr>
      <vt:lpstr>객체의 배열</vt:lpstr>
      <vt:lpstr>객체의 배열</vt:lpstr>
      <vt:lpstr>객체의 배열</vt:lpstr>
      <vt:lpstr>객체의 배열</vt:lpstr>
      <vt:lpstr>객체의 배열</vt:lpstr>
      <vt:lpstr>객체의 동적인 생성</vt:lpstr>
      <vt:lpstr>객체의 동적인 생성</vt:lpstr>
      <vt:lpstr>객체의 동적인 생성</vt:lpstr>
      <vt:lpstr>객체의 동적인 생성</vt:lpstr>
      <vt:lpstr>객체의 동적인 생성</vt:lpstr>
      <vt:lpstr>객체의 동적인 생성</vt:lpstr>
      <vt:lpstr>클래스에 넣을 수 있는 다른 것들</vt:lpstr>
      <vt:lpstr>클래스에 넣을 수 있는 다른 것들</vt:lpstr>
      <vt:lpstr>클래스에 넣을 수 있는 다른 것들</vt:lpstr>
      <vt:lpstr>클래스에 넣을 수 있는 다른 것들</vt:lpstr>
      <vt:lpstr>클래스에 넣을 수 있는 다른 것들</vt:lpstr>
      <vt:lpstr>클래스에 넣을 수 있는 다른 것들</vt:lpstr>
      <vt:lpstr>클래스에 넣을 수 있는 다른 것들</vt:lpstr>
      <vt:lpstr>This 포인터</vt:lpstr>
      <vt:lpstr>This 포인터</vt:lpstr>
      <vt:lpstr>This 포인터</vt:lpstr>
      <vt:lpstr>This 포인터</vt:lpstr>
      <vt:lpstr>This 포인터</vt:lpstr>
      <vt:lpstr>This 포인터</vt:lpstr>
      <vt:lpstr>This 포인터</vt:lpstr>
      <vt:lpstr>This 포인터</vt:lpstr>
      <vt:lpstr>This 포인터</vt:lpstr>
      <vt:lpstr>This 포인터</vt:lpstr>
      <vt:lpstr>This 포인터</vt:lpstr>
      <vt:lpstr>8주차 레포트</vt:lpstr>
      <vt:lpstr>8주차 숙제</vt:lpstr>
      <vt:lpstr>8주차 숙제</vt:lpstr>
      <vt:lpstr>8주차 숙제</vt:lpstr>
      <vt:lpstr>8주차 숙제</vt:lpstr>
      <vt:lpstr>9주차 수업 안내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sky-blue simple template</dc:title>
  <dc:creator>highsentation.com</dc:creator>
  <cp:lastModifiedBy>utilFoReVeR</cp:lastModifiedBy>
  <cp:revision>221</cp:revision>
  <dcterms:created xsi:type="dcterms:W3CDTF">2011-01-04T12:10:45Z</dcterms:created>
  <dcterms:modified xsi:type="dcterms:W3CDTF">2012-05-29T02:06:44Z</dcterms:modified>
</cp:coreProperties>
</file>